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1426" r:id="rId2"/>
    <p:sldId id="1427" r:id="rId3"/>
    <p:sldId id="1205" r:id="rId4"/>
    <p:sldId id="1434" r:id="rId5"/>
    <p:sldId id="1457" r:id="rId6"/>
    <p:sldId id="1454" r:id="rId7"/>
    <p:sldId id="1455" r:id="rId8"/>
    <p:sldId id="1435" r:id="rId9"/>
    <p:sldId id="1450" r:id="rId10"/>
    <p:sldId id="1458" r:id="rId11"/>
    <p:sldId id="1436" r:id="rId12"/>
    <p:sldId id="1442" r:id="rId13"/>
    <p:sldId id="1447" r:id="rId14"/>
    <p:sldId id="1449" r:id="rId15"/>
    <p:sldId id="1459" r:id="rId16"/>
    <p:sldId id="1451" r:id="rId17"/>
    <p:sldId id="1452" r:id="rId18"/>
    <p:sldId id="1453" r:id="rId19"/>
    <p:sldId id="1448" r:id="rId20"/>
    <p:sldId id="1439" r:id="rId21"/>
    <p:sldId id="1407" r:id="rId22"/>
    <p:sldId id="1440" r:id="rId23"/>
    <p:sldId id="140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7" autoAdjust="0"/>
    <p:restoredTop sz="91813" autoAdjust="0"/>
  </p:normalViewPr>
  <p:slideViewPr>
    <p:cSldViewPr snapToGrid="0">
      <p:cViewPr varScale="1">
        <p:scale>
          <a:sx n="74" d="100"/>
          <a:sy n="74" d="100"/>
        </p:scale>
        <p:origin x="1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8DE9E5-47CB-4E78-B65F-595328BBB5D5}" type="datetimeFigureOut">
              <a:rPr lang="en-US" smtClean="0"/>
              <a:t>12/13/2021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336660-DAC5-4032-9BD2-BB7F7CE8EF9C}" type="slidenum">
              <a:rPr lang="en-US" smtClean="0"/>
              <a:t>‹#›</a:t>
            </a:fld>
            <a:endParaRPr lang="en-US"/>
          </a:p>
        </p:txBody>
      </p:sp>
    </p:spTree>
    <p:extLst>
      <p:ext uri="{BB962C8B-B14F-4D97-AF65-F5344CB8AC3E}">
        <p14:creationId xmlns:p14="http://schemas.microsoft.com/office/powerpoint/2010/main" val="2730483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Open Sans Semibold" panose="020B0706030804020204" pitchFamily="34" charset="0"/>
                <a:ea typeface="Open Sans Semibold" panose="020B0706030804020204" pitchFamily="34" charset="0"/>
                <a:cs typeface="Open Sans Semibold" panose="020B0706030804020204" pitchFamily="34" charset="0"/>
              </a:rPr>
              <a:t>This session is scheduled to start promptly at 9:00 a.m. providing!</a:t>
            </a:r>
            <a:endParaRPr lang="en-US" sz="1200" dirty="0">
              <a:latin typeface="Open Sans Semibold" panose="020B0706030804020204" pitchFamily="34" charset="0"/>
              <a:ea typeface="Open Sans Semibold" panose="020B0706030804020204" pitchFamily="34" charset="0"/>
              <a:cs typeface="Open Sans Semibold" panose="020B0706030804020204" pitchFamily="34" charset="0"/>
            </a:endParaRPr>
          </a:p>
          <a:p>
            <a:endParaRPr lang="en-US" dirty="0"/>
          </a:p>
        </p:txBody>
      </p:sp>
      <p:sp>
        <p:nvSpPr>
          <p:cNvPr id="4" name="Slide Number Placeholder 3"/>
          <p:cNvSpPr>
            <a:spLocks noGrp="1"/>
          </p:cNvSpPr>
          <p:nvPr>
            <p:ph type="sldNum" sz="quarter" idx="5"/>
          </p:nvPr>
        </p:nvSpPr>
        <p:spPr/>
        <p:txBody>
          <a:bodyPr/>
          <a:lstStyle/>
          <a:p>
            <a:fld id="{8E336660-DAC5-4032-9BD2-BB7F7CE8EF9C}" type="slidenum">
              <a:rPr lang="en-US" smtClean="0"/>
              <a:t>1</a:t>
            </a:fld>
            <a:endParaRPr lang="en-US"/>
          </a:p>
        </p:txBody>
      </p:sp>
    </p:spTree>
    <p:extLst>
      <p:ext uri="{BB962C8B-B14F-4D97-AF65-F5344CB8AC3E}">
        <p14:creationId xmlns:p14="http://schemas.microsoft.com/office/powerpoint/2010/main" val="1679465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KESA as an accreditation process is not changing, at this time.  What is changing is the vernacular used around the continuous improvement process</a:t>
            </a:r>
          </a:p>
          <a:p>
            <a:endParaRPr lang="en-US" dirty="0"/>
          </a:p>
        </p:txBody>
      </p:sp>
      <p:sp>
        <p:nvSpPr>
          <p:cNvPr id="4" name="Slide Number Placeholder 3"/>
          <p:cNvSpPr>
            <a:spLocks noGrp="1"/>
          </p:cNvSpPr>
          <p:nvPr>
            <p:ph type="sldNum" sz="quarter" idx="5"/>
          </p:nvPr>
        </p:nvSpPr>
        <p:spPr/>
        <p:txBody>
          <a:bodyPr/>
          <a:lstStyle/>
          <a:p>
            <a:fld id="{8E336660-DAC5-4032-9BD2-BB7F7CE8EF9C}" type="slidenum">
              <a:rPr lang="en-US" smtClean="0"/>
              <a:t>11</a:t>
            </a:fld>
            <a:endParaRPr lang="en-US"/>
          </a:p>
        </p:txBody>
      </p:sp>
    </p:spTree>
    <p:extLst>
      <p:ext uri="{BB962C8B-B14F-4D97-AF65-F5344CB8AC3E}">
        <p14:creationId xmlns:p14="http://schemas.microsoft.com/office/powerpoint/2010/main" val="2801430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are the main concepts being trained on.  Data Analysis is completed and Setting Goals is next to be rolled out.  At this time this is only a one day training.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Expectations for those involved in the training are the same, except for the requirement of an onsite visiting team.  Because they are participating in in-depth training with KSDE, it was felt that an OVT visit would not be necessary.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Open Sans Light" panose="020B0306030504020204" pitchFamily="34" charset="0"/>
              <a:ea typeface="Open Sans Light" panose="020B0306030504020204" pitchFamily="34" charset="0"/>
              <a:cs typeface="Open Sans Light" panose="020B03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Open Sans Light" panose="020B0306030504020204" pitchFamily="34" charset="0"/>
                <a:ea typeface="Open Sans Light" panose="020B0306030504020204" pitchFamily="34" charset="0"/>
                <a:cs typeface="Open Sans Light" panose="020B0306030504020204" pitchFamily="34" charset="0"/>
              </a:rPr>
              <a:t>Training for other sections are in development</a:t>
            </a:r>
          </a:p>
        </p:txBody>
      </p:sp>
      <p:sp>
        <p:nvSpPr>
          <p:cNvPr id="4" name="Slide Number Placeholder 3"/>
          <p:cNvSpPr>
            <a:spLocks noGrp="1"/>
          </p:cNvSpPr>
          <p:nvPr>
            <p:ph type="sldNum" sz="quarter" idx="5"/>
          </p:nvPr>
        </p:nvSpPr>
        <p:spPr/>
        <p:txBody>
          <a:bodyPr/>
          <a:lstStyle/>
          <a:p>
            <a:fld id="{8E336660-DAC5-4032-9BD2-BB7F7CE8EF9C}" type="slidenum">
              <a:rPr lang="en-US" smtClean="0"/>
              <a:t>14</a:t>
            </a:fld>
            <a:endParaRPr lang="en-US"/>
          </a:p>
        </p:txBody>
      </p:sp>
    </p:spTree>
    <p:extLst>
      <p:ext uri="{BB962C8B-B14F-4D97-AF65-F5344CB8AC3E}">
        <p14:creationId xmlns:p14="http://schemas.microsoft.com/office/powerpoint/2010/main" val="982324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5"/>
          </p:nvPr>
        </p:nvSpPr>
        <p:spPr/>
        <p:txBody>
          <a:bodyPr/>
          <a:lstStyle/>
          <a:p>
            <a:fld id="{8E336660-DAC5-4032-9BD2-BB7F7CE8EF9C}" type="slidenum">
              <a:rPr lang="en-US" smtClean="0"/>
              <a:t>19</a:t>
            </a:fld>
            <a:endParaRPr lang="en-US"/>
          </a:p>
        </p:txBody>
      </p:sp>
    </p:spTree>
    <p:extLst>
      <p:ext uri="{BB962C8B-B14F-4D97-AF65-F5344CB8AC3E}">
        <p14:creationId xmlns:p14="http://schemas.microsoft.com/office/powerpoint/2010/main" val="3192527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mark your calendars for next year’s KESA Updates.  A reminder with the dates, time and zoom link for registration will be sent out in August.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E7A4AA-3958-46A7-94CF-2242548748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2605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E7A4AA-3958-46A7-94CF-2242548748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6227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everyone to the KESA Update for February.  I am glad to see and be able to visit with you today. (next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E7A4AA-3958-46A7-94CF-2242548748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6153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E7A4AA-3958-46A7-94CF-2242548748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968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Still accessed through the Authenticated Application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E7A4AA-3958-46A7-94CF-2242548748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8531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Goals in 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Open Sans Light" panose="020B0306030504020204" pitchFamily="34" charset="0"/>
                <a:ea typeface="Open Sans Light" panose="020B0306030504020204" pitchFamily="34" charset="0"/>
                <a:cs typeface="Open Sans Light" panose="020B0306030504020204" pitchFamily="34" charset="0"/>
              </a:rPr>
              <a:t>Current, Past, Archived</a:t>
            </a:r>
          </a:p>
          <a:p>
            <a:r>
              <a:rPr lang="en-US" dirty="0"/>
              <a:t>ear one before going to your current year in KESA.  Only systems that just got accredited start the new forms with Year One on the KESA App.</a:t>
            </a:r>
          </a:p>
        </p:txBody>
      </p:sp>
      <p:sp>
        <p:nvSpPr>
          <p:cNvPr id="4" name="Slide Number Placeholder 3"/>
          <p:cNvSpPr>
            <a:spLocks noGrp="1"/>
          </p:cNvSpPr>
          <p:nvPr>
            <p:ph type="sldNum" sz="quarter" idx="5"/>
          </p:nvPr>
        </p:nvSpPr>
        <p:spPr/>
        <p:txBody>
          <a:bodyPr/>
          <a:lstStyle/>
          <a:p>
            <a:fld id="{8E336660-DAC5-4032-9BD2-BB7F7CE8EF9C}" type="slidenum">
              <a:rPr lang="en-US" smtClean="0"/>
              <a:t>5</a:t>
            </a:fld>
            <a:endParaRPr lang="en-US"/>
          </a:p>
        </p:txBody>
      </p:sp>
    </p:spTree>
    <p:extLst>
      <p:ext uri="{BB962C8B-B14F-4D97-AF65-F5344CB8AC3E}">
        <p14:creationId xmlns:p14="http://schemas.microsoft.com/office/powerpoint/2010/main" val="1991158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Perfect time to write measurable goals if you don’t have them written as such.</a:t>
            </a:r>
          </a:p>
        </p:txBody>
      </p:sp>
      <p:sp>
        <p:nvSpPr>
          <p:cNvPr id="4" name="Slide Number Placeholder 3"/>
          <p:cNvSpPr>
            <a:spLocks noGrp="1"/>
          </p:cNvSpPr>
          <p:nvPr>
            <p:ph type="sldNum" sz="quarter" idx="5"/>
          </p:nvPr>
        </p:nvSpPr>
        <p:spPr/>
        <p:txBody>
          <a:bodyPr/>
          <a:lstStyle/>
          <a:p>
            <a:fld id="{8E336660-DAC5-4032-9BD2-BB7F7CE8EF9C}" type="slidenum">
              <a:rPr lang="en-US" smtClean="0"/>
              <a:t>7</a:t>
            </a:fld>
            <a:endParaRPr lang="en-US"/>
          </a:p>
        </p:txBody>
      </p:sp>
    </p:spTree>
    <p:extLst>
      <p:ext uri="{BB962C8B-B14F-4D97-AF65-F5344CB8AC3E}">
        <p14:creationId xmlns:p14="http://schemas.microsoft.com/office/powerpoint/2010/main" val="1915125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r>
              <a:rPr lang="en-US" dirty="0"/>
              <a:t>If you paused, your pause survey should have been uploaded into the KESA Artifacts.  If you did not pause, then your system Yearly Report for last year should have been uploaded into the KESA Artifacts section.</a:t>
            </a:r>
          </a:p>
          <a:p>
            <a:pPr marL="457200" lvl="1"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8E336660-DAC5-4032-9BD2-BB7F7CE8EF9C}" type="slidenum">
              <a:rPr lang="en-US" smtClean="0"/>
              <a:t>8</a:t>
            </a:fld>
            <a:endParaRPr lang="en-US"/>
          </a:p>
        </p:txBody>
      </p:sp>
    </p:spTree>
    <p:extLst>
      <p:ext uri="{BB962C8B-B14F-4D97-AF65-F5344CB8AC3E}">
        <p14:creationId xmlns:p14="http://schemas.microsoft.com/office/powerpoint/2010/main" val="873769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Open Sans Light" panose="020B0306030504020204" pitchFamily="34" charset="0"/>
                <a:ea typeface="Open Sans Light" panose="020B0306030504020204" pitchFamily="34" charset="0"/>
                <a:cs typeface="Open Sans Light" panose="020B0306030504020204" pitchFamily="34" charset="0"/>
              </a:rPr>
              <a:t>Guidance Document</a:t>
            </a:r>
          </a:p>
          <a:p>
            <a:pPr lvl="1"/>
            <a:r>
              <a:rPr lang="en-US" dirty="0">
                <a:latin typeface="Open Sans Light" panose="020B0306030504020204" pitchFamily="34" charset="0"/>
                <a:ea typeface="Open Sans Light" panose="020B0306030504020204" pitchFamily="34" charset="0"/>
                <a:cs typeface="Open Sans Light" panose="020B0306030504020204" pitchFamily="34" charset="0"/>
              </a:rPr>
              <a:t>At our graphics department</a:t>
            </a:r>
          </a:p>
          <a:p>
            <a:pPr lvl="1"/>
            <a:r>
              <a:rPr lang="en-US" dirty="0">
                <a:latin typeface="Open Sans Light" panose="020B0306030504020204" pitchFamily="34" charset="0"/>
                <a:ea typeface="Open Sans Light" panose="020B0306030504020204" pitchFamily="34" charset="0"/>
                <a:cs typeface="Open Sans Light" panose="020B0306030504020204" pitchFamily="34" charset="0"/>
              </a:rPr>
              <a:t>January – February on line</a:t>
            </a:r>
          </a:p>
          <a:p>
            <a:endParaRPr lang="en-US" dirty="0"/>
          </a:p>
        </p:txBody>
      </p:sp>
      <p:sp>
        <p:nvSpPr>
          <p:cNvPr id="4" name="Slide Number Placeholder 3"/>
          <p:cNvSpPr>
            <a:spLocks noGrp="1"/>
          </p:cNvSpPr>
          <p:nvPr>
            <p:ph type="sldNum" sz="quarter" idx="5"/>
          </p:nvPr>
        </p:nvSpPr>
        <p:spPr/>
        <p:txBody>
          <a:bodyPr/>
          <a:lstStyle/>
          <a:p>
            <a:fld id="{8E336660-DAC5-4032-9BD2-BB7F7CE8EF9C}" type="slidenum">
              <a:rPr lang="en-US" smtClean="0"/>
              <a:t>9</a:t>
            </a:fld>
            <a:endParaRPr lang="en-US"/>
          </a:p>
        </p:txBody>
      </p:sp>
    </p:spTree>
    <p:extLst>
      <p:ext uri="{BB962C8B-B14F-4D97-AF65-F5344CB8AC3E}">
        <p14:creationId xmlns:p14="http://schemas.microsoft.com/office/powerpoint/2010/main" val="2410038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36660-DAC5-4032-9BD2-BB7F7CE8EF9C}" type="slidenum">
              <a:rPr lang="en-US" smtClean="0"/>
              <a:t>10</a:t>
            </a:fld>
            <a:endParaRPr lang="en-US"/>
          </a:p>
        </p:txBody>
      </p:sp>
    </p:spTree>
    <p:extLst>
      <p:ext uri="{BB962C8B-B14F-4D97-AF65-F5344CB8AC3E}">
        <p14:creationId xmlns:p14="http://schemas.microsoft.com/office/powerpoint/2010/main" val="39388701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B456F-EA9E-4048-A76C-D0D4839A02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3D865B-DCA2-4685-97AB-DBCAF13C75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037CD5-08D9-411F-B831-5A4766ACEF0C}"/>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5" name="Footer Placeholder 4">
            <a:extLst>
              <a:ext uri="{FF2B5EF4-FFF2-40B4-BE49-F238E27FC236}">
                <a16:creationId xmlns:a16="http://schemas.microsoft.com/office/drawing/2014/main" id="{6AF7F77A-6BE5-459F-8BB6-D34755F23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540D29-2E8A-4250-B89B-3419D838A89C}"/>
              </a:ext>
            </a:extLst>
          </p:cNvPr>
          <p:cNvSpPr>
            <a:spLocks noGrp="1"/>
          </p:cNvSpPr>
          <p:nvPr>
            <p:ph type="sldNum" sz="quarter" idx="12"/>
          </p:nvPr>
        </p:nvSpPr>
        <p:spPr/>
        <p:txBody>
          <a:bodyPr/>
          <a:lstStyle/>
          <a:p>
            <a:fld id="{7FD1F73E-0BBA-472D-89D7-AA97411977D3}" type="slidenum">
              <a:rPr lang="en-US" smtClean="0"/>
              <a:t>‹#›</a:t>
            </a:fld>
            <a:endParaRPr lang="en-US"/>
          </a:p>
        </p:txBody>
      </p:sp>
      <p:pic>
        <p:nvPicPr>
          <p:cNvPr id="7" name="Picture 6">
            <a:extLst>
              <a:ext uri="{FF2B5EF4-FFF2-40B4-BE49-F238E27FC236}">
                <a16:creationId xmlns:a16="http://schemas.microsoft.com/office/drawing/2014/main" id="{E03CC06A-81DB-4D70-8C0F-468B97473E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Tree>
    <p:extLst>
      <p:ext uri="{BB962C8B-B14F-4D97-AF65-F5344CB8AC3E}">
        <p14:creationId xmlns:p14="http://schemas.microsoft.com/office/powerpoint/2010/main" val="2689573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10E6-DC1A-4B63-8A12-07B60D3F17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553FF3-3F0D-4E5A-A649-904B9C017A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37840-9935-4EC8-9211-200CA0453C33}"/>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5" name="Footer Placeholder 4">
            <a:extLst>
              <a:ext uri="{FF2B5EF4-FFF2-40B4-BE49-F238E27FC236}">
                <a16:creationId xmlns:a16="http://schemas.microsoft.com/office/drawing/2014/main" id="{1501503F-43B1-4B2A-B616-401E2DD246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28A898-99B4-4118-B588-2DAD305D6AD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58441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DBEA5-0E34-449E-867D-E0DBCEBE1A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BEBC95-8FAD-4CAD-8FAE-A0F28446E92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0861E9-BC57-42D5-BC53-AC9384F425A6}"/>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5" name="Footer Placeholder 4">
            <a:extLst>
              <a:ext uri="{FF2B5EF4-FFF2-40B4-BE49-F238E27FC236}">
                <a16:creationId xmlns:a16="http://schemas.microsoft.com/office/drawing/2014/main" id="{792CA577-C57B-4BE7-A5AE-92D26AA8F3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24430-B7A8-4FDF-B32B-02CB1A776E38}"/>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2874346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only sta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425263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 consultant informa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5CF677-628B-43A7-AA88-9DD0BBB3A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3" name="Date Placeholder 2">
            <a:extLst>
              <a:ext uri="{FF2B5EF4-FFF2-40B4-BE49-F238E27FC236}">
                <a16:creationId xmlns:a16="http://schemas.microsoft.com/office/drawing/2014/main" id="{E5289218-7CB7-4181-8221-C0440523BEC9}"/>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4" name="Footer Placeholder 3">
            <a:extLst>
              <a:ext uri="{FF2B5EF4-FFF2-40B4-BE49-F238E27FC236}">
                <a16:creationId xmlns:a16="http://schemas.microsoft.com/office/drawing/2014/main" id="{C0DB162A-3F38-40BA-82D2-7C72C6411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B03C34-34B1-4B5B-AEED-AE92CCC42FD7}"/>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9" name="Content Placeholder 8">
            <a:extLst>
              <a:ext uri="{FF2B5EF4-FFF2-40B4-BE49-F238E27FC236}">
                <a16:creationId xmlns:a16="http://schemas.microsoft.com/office/drawing/2014/main" id="{019EEF34-BD1D-4AD5-89F7-C78D3A3B74B9}"/>
              </a:ext>
            </a:extLst>
          </p:cNvPr>
          <p:cNvSpPr>
            <a:spLocks noGrp="1"/>
          </p:cNvSpPr>
          <p:nvPr>
            <p:ph sz="quarter" idx="13"/>
          </p:nvPr>
        </p:nvSpPr>
        <p:spPr>
          <a:xfrm>
            <a:off x="1244889"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3" name="Content Placeholder 8">
            <a:extLst>
              <a:ext uri="{FF2B5EF4-FFF2-40B4-BE49-F238E27FC236}">
                <a16:creationId xmlns:a16="http://schemas.microsoft.com/office/drawing/2014/main" id="{D0AFE5B4-1938-41A0-B0F4-D9FA324FA7EF}"/>
              </a:ext>
            </a:extLst>
          </p:cNvPr>
          <p:cNvSpPr>
            <a:spLocks noGrp="1"/>
          </p:cNvSpPr>
          <p:nvPr>
            <p:ph sz="quarter" idx="14"/>
          </p:nvPr>
        </p:nvSpPr>
        <p:spPr>
          <a:xfrm>
            <a:off x="6338743"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4" name="TextBox 13"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a:extLst>
              <a:ext uri="{FF2B5EF4-FFF2-40B4-BE49-F238E27FC236}">
                <a16:creationId xmlns:a16="http://schemas.microsoft.com/office/drawing/2014/main" id="{1A8F5A1F-1699-4EF1-82AF-7354D891452F}"/>
              </a:ext>
            </a:extLst>
          </p:cNvPr>
          <p:cNvSpPr txBox="1"/>
          <p:nvPr userDrawn="1"/>
        </p:nvSpPr>
        <p:spPr>
          <a:xfrm>
            <a:off x="1244889" y="5661891"/>
            <a:ext cx="9686349" cy="507831"/>
          </a:xfrm>
          <a:prstGeom prst="rect">
            <a:avLst/>
          </a:prstGeom>
          <a:noFill/>
        </p:spPr>
        <p:txBody>
          <a:bodyPr wrap="square" rtlCol="0">
            <a:spAutoFit/>
          </a:bodyPr>
          <a:lstStyle/>
          <a:p>
            <a:r>
              <a:rPr lang="en-US" sz="900" dirty="0"/>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p>
        </p:txBody>
      </p:sp>
    </p:spTree>
    <p:extLst>
      <p:ext uri="{BB962C8B-B14F-4D97-AF65-F5344CB8AC3E}">
        <p14:creationId xmlns:p14="http://schemas.microsoft.com/office/powerpoint/2010/main" val="1092534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
        <p:nvSpPr>
          <p:cNvPr id="3" name="Subtitle 2"/>
          <p:cNvSpPr>
            <a:spLocks noGrp="1"/>
          </p:cNvSpPr>
          <p:nvPr>
            <p:ph type="subTitle" idx="1"/>
          </p:nvPr>
        </p:nvSpPr>
        <p:spPr>
          <a:xfrm>
            <a:off x="1524000" y="4326467"/>
            <a:ext cx="7480151" cy="1037658"/>
          </a:xfrm>
          <a:prstGeom prst="rect">
            <a:avLst/>
          </a:prstGeo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itle 7">
            <a:extLst>
              <a:ext uri="{FF2B5EF4-FFF2-40B4-BE49-F238E27FC236}">
                <a16:creationId xmlns:a16="http://schemas.microsoft.com/office/drawing/2014/main" id="{D549B9DA-B246-4EEB-B88F-6E64659851AD}"/>
              </a:ext>
            </a:extLst>
          </p:cNvPr>
          <p:cNvSpPr>
            <a:spLocks noGrp="1"/>
          </p:cNvSpPr>
          <p:nvPr>
            <p:ph type="title"/>
          </p:nvPr>
        </p:nvSpPr>
        <p:spPr>
          <a:xfrm>
            <a:off x="1524000" y="1597891"/>
            <a:ext cx="7480151" cy="2728576"/>
          </a:xfrm>
        </p:spPr>
        <p:txBody>
          <a:bodyPr/>
          <a:lstStyle>
            <a:lvl1pPr>
              <a:defRPr>
                <a:solidFill>
                  <a:schemeClr val="tx1"/>
                </a:solidFill>
              </a:defRPr>
            </a:lvl1pPr>
          </a:lstStyle>
          <a:p>
            <a:r>
              <a:rPr lang="en-US" dirty="0"/>
              <a:t>Click to edit Master title style</a:t>
            </a:r>
          </a:p>
        </p:txBody>
      </p:sp>
      <p:sp>
        <p:nvSpPr>
          <p:cNvPr id="9" name="Date Placeholder 8">
            <a:extLst>
              <a:ext uri="{FF2B5EF4-FFF2-40B4-BE49-F238E27FC236}">
                <a16:creationId xmlns:a16="http://schemas.microsoft.com/office/drawing/2014/main" id="{0B8430E5-56DC-4D4E-8E0C-064A4EBB9CEF}"/>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10" name="Footer Placeholder 9">
            <a:extLst>
              <a:ext uri="{FF2B5EF4-FFF2-40B4-BE49-F238E27FC236}">
                <a16:creationId xmlns:a16="http://schemas.microsoft.com/office/drawing/2014/main" id="{4D4CF198-164A-403B-80C4-44E0196DF56C}"/>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393C20EE-24EE-4FCE-8C00-CBB4F6AEFA3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2725031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4073"/>
            <a:ext cx="10515600" cy="4532890"/>
          </a:xfrm>
          <a:prstGeom prst="rect">
            <a:avLst/>
          </a:prstGeo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706AEE-E4B8-4315-A38A-5DBF50C52D73}"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
        <p:nvSpPr>
          <p:cNvPr id="7" name="Title 6">
            <a:extLst>
              <a:ext uri="{FF2B5EF4-FFF2-40B4-BE49-F238E27FC236}">
                <a16:creationId xmlns:a16="http://schemas.microsoft.com/office/drawing/2014/main" id="{F4E87B5A-4C30-4ABE-B2BE-71FBF9F2A8B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10798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F37E57-90EB-4392-A853-E6C177DBF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3" name="Date Placeholder 2">
            <a:extLst>
              <a:ext uri="{FF2B5EF4-FFF2-40B4-BE49-F238E27FC236}">
                <a16:creationId xmlns:a16="http://schemas.microsoft.com/office/drawing/2014/main" id="{EB0C64CA-01BD-460D-89C9-0C2043D580EB}"/>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4" name="Footer Placeholder 3">
            <a:extLst>
              <a:ext uri="{FF2B5EF4-FFF2-40B4-BE49-F238E27FC236}">
                <a16:creationId xmlns:a16="http://schemas.microsoft.com/office/drawing/2014/main" id="{1583761E-B5D3-45B1-B910-9807F7E125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D9092A-2CD1-40F9-B4AA-7D5FC15F2ADE}"/>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E1829E2D-5DC0-4E9F-B678-9019679156F8}"/>
              </a:ext>
            </a:extLst>
          </p:cNvPr>
          <p:cNvSpPr>
            <a:spLocks noGrp="1"/>
          </p:cNvSpPr>
          <p:nvPr>
            <p:ph type="title"/>
          </p:nvPr>
        </p:nvSpPr>
        <p:spPr>
          <a:xfrm>
            <a:off x="838200" y="4290581"/>
            <a:ext cx="11353800" cy="891019"/>
          </a:xfrm>
          <a:prstGeom prst="rect">
            <a:avLst/>
          </a:prstGeom>
        </p:spPr>
        <p:txBody>
          <a:bodyPr anchor="t"/>
          <a:lstStyle/>
          <a:p>
            <a:r>
              <a:rPr lang="en-US"/>
              <a:t>Click to edit Master title style</a:t>
            </a:r>
          </a:p>
        </p:txBody>
      </p:sp>
      <p:sp>
        <p:nvSpPr>
          <p:cNvPr id="9" name="Text Placeholder 2">
            <a:extLst>
              <a:ext uri="{FF2B5EF4-FFF2-40B4-BE49-F238E27FC236}">
                <a16:creationId xmlns:a16="http://schemas.microsoft.com/office/drawing/2014/main" id="{4389D740-357F-4BFD-B6E8-D6C74B9D819B}"/>
              </a:ext>
            </a:extLst>
          </p:cNvPr>
          <p:cNvSpPr>
            <a:spLocks noGrp="1"/>
          </p:cNvSpPr>
          <p:nvPr>
            <p:ph type="body" idx="1"/>
          </p:nvPr>
        </p:nvSpPr>
        <p:spPr>
          <a:xfrm>
            <a:off x="3581400" y="5331272"/>
            <a:ext cx="8610600" cy="688099"/>
          </a:xfrm>
          <a:prstGeom prst="rect">
            <a:avLst/>
          </a:prstGeo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263370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706AEE-E4B8-4315-A38A-5DBF50C52D73}"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CD0CFDC3-B650-4CCE-8A51-79C6018F060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61102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13" name="Content Placeholder 12">
            <a:extLst>
              <a:ext uri="{FF2B5EF4-FFF2-40B4-BE49-F238E27FC236}">
                <a16:creationId xmlns:a16="http://schemas.microsoft.com/office/drawing/2014/main" id="{8527C91C-D68F-46DB-9618-F4AE37D5AFEF}"/>
              </a:ext>
            </a:extLst>
          </p:cNvPr>
          <p:cNvSpPr>
            <a:spLocks noGrp="1"/>
          </p:cNvSpPr>
          <p:nvPr>
            <p:ph sz="quarter" idx="13"/>
          </p:nvPr>
        </p:nvSpPr>
        <p:spPr>
          <a:xfrm>
            <a:off x="838200" y="1458913"/>
            <a:ext cx="10393363" cy="2817523"/>
          </a:xfrm>
        </p:spPr>
        <p:txBody>
          <a:bodyPr lIns="1645920" tIns="914400" rIns="1645920" bIns="914400" anchor="t" anchorCtr="0">
            <a:normAutofit/>
          </a:bodyPr>
          <a:lstStyle>
            <a:lvl1pPr marL="0" indent="0">
              <a:buNone/>
              <a:defRPr sz="3600" i="1"/>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6" name="Text Placeholder 15">
            <a:extLst>
              <a:ext uri="{FF2B5EF4-FFF2-40B4-BE49-F238E27FC236}">
                <a16:creationId xmlns:a16="http://schemas.microsoft.com/office/drawing/2014/main" id="{40D0A9EE-76F6-42DC-BF8D-A7F378AFACB4}"/>
              </a:ext>
            </a:extLst>
          </p:cNvPr>
          <p:cNvSpPr>
            <a:spLocks noGrp="1"/>
          </p:cNvSpPr>
          <p:nvPr>
            <p:ph type="body" sz="quarter" idx="14"/>
          </p:nvPr>
        </p:nvSpPr>
        <p:spPr>
          <a:xfrm>
            <a:off x="828675" y="4284663"/>
            <a:ext cx="10402888" cy="850900"/>
          </a:xfrm>
        </p:spPr>
        <p:txBody>
          <a:bodyPr anchor="b" anchorCtr="0">
            <a:normAutofit/>
          </a:bodyPr>
          <a:lstStyle>
            <a:lvl1pPr marL="0" indent="0" algn="r">
              <a:buNone/>
              <a:defRPr sz="1800"/>
            </a:lvl1pPr>
            <a:lvl2pPr marL="457200" indent="0" algn="r">
              <a:buNone/>
              <a:defRPr/>
            </a:lvl2pPr>
            <a:lvl3pPr marL="914400" indent="0" algn="r">
              <a:buNone/>
              <a:defRPr/>
            </a:lvl3pPr>
            <a:lvl4pPr marL="1371600" indent="0" algn="r">
              <a:buNone/>
              <a:defRPr/>
            </a:lvl4pPr>
            <a:lvl5pPr marL="1828800" indent="0" algn="r">
              <a:buNone/>
              <a:defRPr/>
            </a:lvl5pPr>
          </a:lstStyle>
          <a:p>
            <a:pPr lvl="0"/>
            <a:endParaRPr lang="en-US" dirty="0"/>
          </a:p>
        </p:txBody>
      </p:sp>
    </p:spTree>
    <p:extLst>
      <p:ext uri="{BB962C8B-B14F-4D97-AF65-F5344CB8AC3E}">
        <p14:creationId xmlns:p14="http://schemas.microsoft.com/office/powerpoint/2010/main" val="31486393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logo">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7" y="1714"/>
            <a:ext cx="12185906" cy="6854571"/>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3668650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D31C8-9F0B-4479-BF6D-7231AA08AA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2F08E-BB12-478C-A76E-FB3E77F81FA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7647D4-DF59-4D4A-B412-2888EE824305}"/>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5" name="Footer Placeholder 4">
            <a:extLst>
              <a:ext uri="{FF2B5EF4-FFF2-40B4-BE49-F238E27FC236}">
                <a16:creationId xmlns:a16="http://schemas.microsoft.com/office/drawing/2014/main" id="{611805FC-B0A6-4CB3-8D0D-AF481D7C2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A7D0F7-BFC3-4742-810B-8E3F8B98FEDB}"/>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799515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phot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5" y="2571"/>
            <a:ext cx="12188950" cy="6852858"/>
          </a:xfrm>
          <a:prstGeom prst="rect">
            <a:avLst/>
          </a:prstGeom>
        </p:spPr>
      </p:pic>
      <p:sp>
        <p:nvSpPr>
          <p:cNvPr id="2" name="Date Placeholder 1"/>
          <p:cNvSpPr>
            <a:spLocks noGrp="1"/>
          </p:cNvSpPr>
          <p:nvPr>
            <p:ph type="dt" sz="half" idx="10"/>
          </p:nvPr>
        </p:nvSpPr>
        <p:spPr/>
        <p:txBody>
          <a:bodyPr/>
          <a:lstStyle/>
          <a:p>
            <a:fld id="{4A706AEE-E4B8-4315-A38A-5DBF50C52D73}"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
        <p:nvSpPr>
          <p:cNvPr id="10" name="Picture Placeholder 9">
            <a:extLst>
              <a:ext uri="{FF2B5EF4-FFF2-40B4-BE49-F238E27FC236}">
                <a16:creationId xmlns:a16="http://schemas.microsoft.com/office/drawing/2014/main" id="{1D4316CC-A48F-4BBE-B42A-217912B9343F}"/>
              </a:ext>
            </a:extLst>
          </p:cNvPr>
          <p:cNvSpPr>
            <a:spLocks noGrp="1" noChangeAspect="1"/>
          </p:cNvSpPr>
          <p:nvPr>
            <p:ph type="pic" sz="quarter" idx="13"/>
          </p:nvPr>
        </p:nvSpPr>
        <p:spPr>
          <a:xfrm>
            <a:off x="0" y="0"/>
            <a:ext cx="12188952" cy="5116945"/>
          </a:xfrm>
        </p:spPr>
        <p:txBody>
          <a:bodyPr anchor="ctr" anchorCtr="0">
            <a:noAutofit/>
          </a:bodyPr>
          <a:lstStyle>
            <a:lvl1pPr marL="0" indent="0" algn="ctr">
              <a:buNone/>
              <a:defRPr/>
            </a:lvl1pPr>
          </a:lstStyle>
          <a:p>
            <a:endParaRPr lang="en-US" dirty="0"/>
          </a:p>
        </p:txBody>
      </p:sp>
      <p:sp>
        <p:nvSpPr>
          <p:cNvPr id="11" name="Title 10">
            <a:extLst>
              <a:ext uri="{FF2B5EF4-FFF2-40B4-BE49-F238E27FC236}">
                <a16:creationId xmlns:a16="http://schemas.microsoft.com/office/drawing/2014/main" id="{18FF99EB-A947-4D83-8F9E-CA5EF676B147}"/>
              </a:ext>
            </a:extLst>
          </p:cNvPr>
          <p:cNvSpPr>
            <a:spLocks noGrp="1"/>
          </p:cNvSpPr>
          <p:nvPr>
            <p:ph type="title"/>
          </p:nvPr>
        </p:nvSpPr>
        <p:spPr>
          <a:xfrm>
            <a:off x="838200" y="5218545"/>
            <a:ext cx="10420927" cy="1003851"/>
          </a:xfrm>
        </p:spPr>
        <p:txBody>
          <a:bodyPr anchor="t">
            <a:normAutofit/>
          </a:bodyPr>
          <a:lstStyle>
            <a:lvl1pPr>
              <a:defRPr sz="3200">
                <a:solidFill>
                  <a:schemeClr val="bg1"/>
                </a:solidFill>
              </a:defRPr>
            </a:lvl1pPr>
          </a:lstStyle>
          <a:p>
            <a:r>
              <a:rPr lang="en-US"/>
              <a:t>Click to edit Master title style</a:t>
            </a:r>
          </a:p>
        </p:txBody>
      </p:sp>
    </p:spTree>
    <p:extLst>
      <p:ext uri="{BB962C8B-B14F-4D97-AF65-F5344CB8AC3E}">
        <p14:creationId xmlns:p14="http://schemas.microsoft.com/office/powerpoint/2010/main" val="17501216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7" name="Media Placeholder 6">
            <a:extLst>
              <a:ext uri="{FF2B5EF4-FFF2-40B4-BE49-F238E27FC236}">
                <a16:creationId xmlns:a16="http://schemas.microsoft.com/office/drawing/2014/main" id="{D9F3DECE-3D90-46B8-AA48-F29BB31281AC}"/>
              </a:ext>
            </a:extLst>
          </p:cNvPr>
          <p:cNvSpPr>
            <a:spLocks noGrp="1"/>
          </p:cNvSpPr>
          <p:nvPr>
            <p:ph type="media" sz="quarter" idx="14"/>
          </p:nvPr>
        </p:nvSpPr>
        <p:spPr>
          <a:xfrm>
            <a:off x="1134918" y="803563"/>
            <a:ext cx="9922164" cy="4932218"/>
          </a:xfrm>
        </p:spPr>
        <p:txBody>
          <a:bodyPr anchor="ctr" anchorCtr="0"/>
          <a:lstStyle>
            <a:lvl1pPr marL="0" indent="0" algn="ctr">
              <a:buNone/>
              <a:defRPr>
                <a:noFill/>
              </a:defRPr>
            </a:lvl1pPr>
          </a:lstStyle>
          <a:p>
            <a:endParaRPr lang="en-US"/>
          </a:p>
        </p:txBody>
      </p:sp>
      <p:sp>
        <p:nvSpPr>
          <p:cNvPr id="2" name="Date Placeholder 1"/>
          <p:cNvSpPr>
            <a:spLocks noGrp="1"/>
          </p:cNvSpPr>
          <p:nvPr>
            <p:ph type="dt" sz="half" idx="10"/>
          </p:nvPr>
        </p:nvSpPr>
        <p:spPr/>
        <p:txBody>
          <a:bodyPr/>
          <a:lstStyle/>
          <a:p>
            <a:fld id="{4A706AEE-E4B8-4315-A38A-5DBF50C52D73}"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6783869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4_Custom Layout">
    <p:bg>
      <p:bgPr>
        <a:solidFill>
          <a:schemeClr val="tx1"/>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1016000" y="1193800"/>
            <a:ext cx="5994400" cy="4267200"/>
          </a:xfrm>
          <a:prstGeom prst="rect">
            <a:avLst/>
          </a:prstGeom>
          <a:noFill/>
        </p:spPr>
        <p:txBody>
          <a:bodyPr anchor="ctr"/>
          <a:lstStyle>
            <a:lvl1pPr marL="0" indent="0" algn="ctr">
              <a:buNone/>
              <a:defRPr i="1">
                <a:solidFill>
                  <a:schemeClr val="bg1"/>
                </a:solidFill>
              </a:defRPr>
            </a:lvl1pPr>
            <a:lvl2pPr marL="609585" indent="0" algn="r">
              <a:buNone/>
              <a:defRPr i="1">
                <a:solidFill>
                  <a:schemeClr val="bg1"/>
                </a:solidFill>
              </a:defRPr>
            </a:lvl2pPr>
            <a:lvl3pPr marL="1219170" indent="0" algn="ctr">
              <a:buNone/>
              <a:defRPr i="1">
                <a:solidFill>
                  <a:schemeClr val="bg1"/>
                </a:solidFill>
              </a:defRPr>
            </a:lvl3pPr>
            <a:lvl4pPr marL="1828754" indent="0" algn="ctr">
              <a:buNone/>
              <a:defRPr i="1">
                <a:solidFill>
                  <a:schemeClr val="bg1"/>
                </a:solidFill>
              </a:defRPr>
            </a:lvl4pPr>
            <a:lvl5pPr marL="2438339" indent="0" algn="ctr">
              <a:buNone/>
              <a:defRPr i="1">
                <a:solidFill>
                  <a:schemeClr val="bg1"/>
                </a:solidFill>
              </a:defRPr>
            </a:lvl5pPr>
          </a:lstStyle>
          <a:p>
            <a:pPr lvl="0"/>
            <a:r>
              <a:rPr lang="en-US" dirty="0"/>
              <a:t>“Click to edit Master text styles”</a:t>
            </a:r>
          </a:p>
          <a:p>
            <a:pPr lvl="1"/>
            <a:r>
              <a:rPr lang="en-US" dirty="0"/>
              <a:t>-- author</a:t>
            </a:r>
          </a:p>
        </p:txBody>
      </p:sp>
      <p:sp>
        <p:nvSpPr>
          <p:cNvPr id="15" name="TextBox 14"/>
          <p:cNvSpPr txBox="1"/>
          <p:nvPr userDrawn="1"/>
        </p:nvSpPr>
        <p:spPr>
          <a:xfrm>
            <a:off x="280485" y="6545902"/>
            <a:ext cx="3748142" cy="235898"/>
          </a:xfrm>
          <a:prstGeom prst="rect">
            <a:avLst/>
          </a:prstGeom>
          <a:noFill/>
        </p:spPr>
        <p:txBody>
          <a:bodyPr wrap="none" rtlCol="0" anchor="b">
            <a:spAutoFit/>
          </a:bodyPr>
          <a:lstStyle/>
          <a:p>
            <a:r>
              <a:rPr lang="en-US" sz="933" dirty="0">
                <a:solidFill>
                  <a:srgbClr val="FFFFFF">
                    <a:lumMod val="65000"/>
                  </a:srgbClr>
                </a:solidFill>
                <a:latin typeface="Arial"/>
              </a:rPr>
              <a:t>KANSAS STATE DEPARTMENT OF EDUCATION </a:t>
            </a:r>
            <a:r>
              <a:rPr lang="en-US" sz="933" i="1" dirty="0">
                <a:solidFill>
                  <a:srgbClr val="FFFFFF">
                    <a:lumMod val="65000"/>
                  </a:srgbClr>
                </a:solidFill>
                <a:latin typeface="Arial"/>
              </a:rPr>
              <a:t>| www.ksde.org</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44217" y="6427621"/>
            <a:ext cx="1421603" cy="243840"/>
          </a:xfrm>
          <a:prstGeom prst="rect">
            <a:avLst/>
          </a:prstGeom>
        </p:spPr>
      </p:pic>
    </p:spTree>
    <p:extLst>
      <p:ext uri="{BB962C8B-B14F-4D97-AF65-F5344CB8AC3E}">
        <p14:creationId xmlns:p14="http://schemas.microsoft.com/office/powerpoint/2010/main" val="825718523"/>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xmlns:p14="http://schemas.microsoft.com/office/powerpoint/2010/mai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2_Custom Layout">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8A546505-0C1E-7747-ABE4-80DCD963CF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87489" y="906465"/>
            <a:ext cx="10528300" cy="595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F3840904-1669-AC4E-B8B4-B05EF7304BD0}"/>
              </a:ext>
            </a:extLst>
          </p:cNvPr>
          <p:cNvSpPr txBox="1">
            <a:spLocks noChangeArrowheads="1"/>
          </p:cNvSpPr>
          <p:nvPr userDrawn="1"/>
        </p:nvSpPr>
        <p:spPr bwMode="auto">
          <a:xfrm>
            <a:off x="3417888" y="6486526"/>
            <a:ext cx="64976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600">
                <a:solidFill>
                  <a:srgbClr val="11284B"/>
                </a:solidFill>
                <a:latin typeface="Arial Black" panose="020B0A04020102020204" pitchFamily="34" charset="0"/>
              </a:rPr>
              <a:t>Kansas leads the world in the success of each student.</a:t>
            </a:r>
          </a:p>
        </p:txBody>
      </p:sp>
    </p:spTree>
    <p:extLst>
      <p:ext uri="{BB962C8B-B14F-4D97-AF65-F5344CB8AC3E}">
        <p14:creationId xmlns:p14="http://schemas.microsoft.com/office/powerpoint/2010/main" val="18235054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2_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016000" y="5664202"/>
            <a:ext cx="8412480" cy="510081"/>
          </a:xfrm>
          <a:prstGeom prst="rect">
            <a:avLst/>
          </a:prstGeom>
          <a:noFill/>
        </p:spPr>
        <p:txBody>
          <a:bodyPr anchor="ctr" anchorCtr="0"/>
          <a:lstStyle>
            <a:lvl1pPr marL="0" indent="0">
              <a:buNone/>
              <a:defRPr sz="2133" spc="0">
                <a:solidFill>
                  <a:schemeClr val="tx2"/>
                </a:solidFill>
                <a:latin typeface="+mn-lt"/>
                <a:cs typeface="Arial" panose="020B0604020202020204" pitchFamily="34" charset="0"/>
              </a:defRPr>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96F4B587-9FDF-46DF-B460-9026AE4DF246}" type="datetimeFigureOut">
              <a:rPr lang="en-US" smtClean="0">
                <a:solidFill>
                  <a:srgbClr val="15284B">
                    <a:tint val="75000"/>
                  </a:srgbClr>
                </a:solidFill>
              </a:rPr>
              <a:pPr>
                <a:defRPr/>
              </a:pPr>
              <a:t>12/13/2021</a:t>
            </a:fld>
            <a:endParaRPr lang="en-US" dirty="0">
              <a:solidFill>
                <a:srgbClr val="15284B">
                  <a:tint val="75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15284B">
                  <a:tint val="75000"/>
                </a:srgbClr>
              </a:solidFill>
            </a:endParaRPr>
          </a:p>
        </p:txBody>
      </p:sp>
      <p:sp>
        <p:nvSpPr>
          <p:cNvPr id="7" name="Slide Number Placeholder 6"/>
          <p:cNvSpPr>
            <a:spLocks noGrp="1"/>
          </p:cNvSpPr>
          <p:nvPr>
            <p:ph type="sldNum" sz="quarter" idx="12"/>
          </p:nvPr>
        </p:nvSpPr>
        <p:spPr/>
        <p:txBody>
          <a:bodyPr/>
          <a:lstStyle/>
          <a:p>
            <a:pPr>
              <a:defRPr/>
            </a:pPr>
            <a:fld id="{A00A119E-7584-428E-89E9-092799AD27D7}" type="slidenum">
              <a:rPr lang="en-US" smtClean="0">
                <a:solidFill>
                  <a:srgbClr val="15284B">
                    <a:tint val="75000"/>
                  </a:srgbClr>
                </a:solidFill>
              </a:rPr>
              <a:pPr>
                <a:defRPr/>
              </a:pPr>
              <a:t>‹#›</a:t>
            </a:fld>
            <a:endParaRPr lang="en-US" dirty="0">
              <a:solidFill>
                <a:srgbClr val="15284B">
                  <a:tint val="75000"/>
                </a:srgbClr>
              </a:solidFill>
            </a:endParaRPr>
          </a:p>
        </p:txBody>
      </p:sp>
      <p:sp>
        <p:nvSpPr>
          <p:cNvPr id="12" name="TextBox 11"/>
          <p:cNvSpPr txBox="1"/>
          <p:nvPr userDrawn="1"/>
        </p:nvSpPr>
        <p:spPr>
          <a:xfrm>
            <a:off x="280487" y="6545902"/>
            <a:ext cx="3092513" cy="235898"/>
          </a:xfrm>
          <a:prstGeom prst="rect">
            <a:avLst/>
          </a:prstGeom>
          <a:noFill/>
        </p:spPr>
        <p:txBody>
          <a:bodyPr wrap="none" rtlCol="0" anchor="b">
            <a:spAutoFit/>
          </a:bodyPr>
          <a:lstStyle/>
          <a:p>
            <a:pPr>
              <a:defRPr/>
            </a:pPr>
            <a:r>
              <a:rPr lang="en-US" sz="933" dirty="0">
                <a:solidFill>
                  <a:srgbClr val="15284B"/>
                </a:solidFill>
                <a:latin typeface="Arial Narrow"/>
              </a:rPr>
              <a:t>KANSAS STATE DEPARTMENT OF EDUCATION </a:t>
            </a:r>
            <a:r>
              <a:rPr lang="en-US" sz="933" i="1" dirty="0">
                <a:solidFill>
                  <a:srgbClr val="15284B"/>
                </a:solidFill>
                <a:latin typeface="Arial Narrow"/>
              </a:rPr>
              <a:t>| www.ksde.org</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69290" y="5502277"/>
            <a:ext cx="2060924" cy="1219200"/>
          </a:xfrm>
          <a:prstGeom prst="rect">
            <a:avLst/>
          </a:prstGeom>
        </p:spPr>
      </p:pic>
      <p:sp>
        <p:nvSpPr>
          <p:cNvPr id="16" name="Picture Placeholder 15"/>
          <p:cNvSpPr>
            <a:spLocks noGrp="1" noChangeAspect="1"/>
          </p:cNvSpPr>
          <p:nvPr>
            <p:ph type="pic" sz="quarter" idx="13"/>
          </p:nvPr>
        </p:nvSpPr>
        <p:spPr>
          <a:xfrm>
            <a:off x="0" y="2"/>
            <a:ext cx="12192000" cy="4546588"/>
          </a:xfrm>
          <a:prstGeom prst="rect">
            <a:avLst/>
          </a:prstGeom>
          <a:noFill/>
        </p:spPr>
        <p:txBody>
          <a:bodyPr>
            <a:noAutofit/>
          </a:bodyPr>
          <a:lstStyle>
            <a:lvl1pPr marL="121914" indent="0">
              <a:buNone/>
              <a:defRPr>
                <a:solidFill>
                  <a:schemeClr val="accent2"/>
                </a:solidFill>
              </a:defRPr>
            </a:lvl1pPr>
          </a:lstStyle>
          <a:p>
            <a:endParaRPr lang="en-US" dirty="0"/>
          </a:p>
        </p:txBody>
      </p:sp>
      <p:sp>
        <p:nvSpPr>
          <p:cNvPr id="11" name="Text Placeholder 10"/>
          <p:cNvSpPr>
            <a:spLocks noGrp="1"/>
          </p:cNvSpPr>
          <p:nvPr>
            <p:ph type="body" sz="quarter" idx="14"/>
          </p:nvPr>
        </p:nvSpPr>
        <p:spPr>
          <a:xfrm>
            <a:off x="1016000" y="4800710"/>
            <a:ext cx="10160000" cy="677108"/>
          </a:xfrm>
          <a:noFill/>
        </p:spPr>
        <p:txBody>
          <a:bodyPr lIns="91440" tIns="91440" rIns="91440" bIns="91440" anchor="ctr" anchorCtr="0"/>
          <a:lstStyle>
            <a:lvl2pPr marL="609570" indent="0">
              <a:buNone/>
              <a:defRPr/>
            </a:lvl2pPr>
          </a:lstStyle>
          <a:p>
            <a:pPr lvl="0"/>
            <a:r>
              <a:rPr lang="en-US" dirty="0"/>
              <a:t>Edit Master text styles</a:t>
            </a:r>
          </a:p>
        </p:txBody>
      </p:sp>
    </p:spTree>
    <p:extLst>
      <p:ext uri="{BB962C8B-B14F-4D97-AF65-F5344CB8AC3E}">
        <p14:creationId xmlns:p14="http://schemas.microsoft.com/office/powerpoint/2010/main" val="25276500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415600" y="593367"/>
            <a:ext cx="11360800" cy="763600"/>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SzPts val="33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93" name="Google Shape;93;p17"/>
          <p:cNvSpPr txBox="1">
            <a:spLocks noGrp="1"/>
          </p:cNvSpPr>
          <p:nvPr>
            <p:ph type="body" idx="1"/>
          </p:nvPr>
        </p:nvSpPr>
        <p:spPr>
          <a:xfrm>
            <a:off x="415600" y="1536633"/>
            <a:ext cx="11360800" cy="4555200"/>
          </a:xfrm>
          <a:prstGeom prst="rect">
            <a:avLst/>
          </a:prstGeom>
          <a:noFill/>
          <a:ln>
            <a:noFill/>
          </a:ln>
        </p:spPr>
        <p:txBody>
          <a:bodyPr spcFirstLastPara="1" wrap="square" lIns="68575" tIns="34275" rIns="68575" bIns="34275" anchor="t" anchorCtr="0">
            <a:noAutofit/>
          </a:bodyPr>
          <a:lstStyle>
            <a:lvl1pPr marL="609585" lvl="0" indent="-482588" algn="l">
              <a:lnSpc>
                <a:spcPct val="90000"/>
              </a:lnSpc>
              <a:spcBef>
                <a:spcPts val="1067"/>
              </a:spcBef>
              <a:spcAft>
                <a:spcPts val="0"/>
              </a:spcAft>
              <a:buSzPts val="2100"/>
              <a:buChar char="•"/>
              <a:defRPr/>
            </a:lvl1pPr>
            <a:lvl2pPr marL="1219170" lvl="1" indent="-457189" algn="l">
              <a:lnSpc>
                <a:spcPct val="90000"/>
              </a:lnSpc>
              <a:spcBef>
                <a:spcPts val="533"/>
              </a:spcBef>
              <a:spcAft>
                <a:spcPts val="0"/>
              </a:spcAft>
              <a:buSzPts val="1800"/>
              <a:buChar char="•"/>
              <a:defRPr/>
            </a:lvl2pPr>
            <a:lvl3pPr marL="1828754" lvl="2" indent="-431789" algn="l">
              <a:lnSpc>
                <a:spcPct val="90000"/>
              </a:lnSpc>
              <a:spcBef>
                <a:spcPts val="533"/>
              </a:spcBef>
              <a:spcAft>
                <a:spcPts val="0"/>
              </a:spcAft>
              <a:buSzPts val="1500"/>
              <a:buChar char="•"/>
              <a:defRPr/>
            </a:lvl3pPr>
            <a:lvl4pPr marL="2438339" lvl="3" indent="-423323" algn="l">
              <a:lnSpc>
                <a:spcPct val="90000"/>
              </a:lnSpc>
              <a:spcBef>
                <a:spcPts val="533"/>
              </a:spcBef>
              <a:spcAft>
                <a:spcPts val="0"/>
              </a:spcAft>
              <a:buSzPts val="1400"/>
              <a:buChar char="•"/>
              <a:defRPr/>
            </a:lvl4pPr>
            <a:lvl5pPr marL="3047924" lvl="4" indent="-423323" algn="l">
              <a:lnSpc>
                <a:spcPct val="90000"/>
              </a:lnSpc>
              <a:spcBef>
                <a:spcPts val="533"/>
              </a:spcBef>
              <a:spcAft>
                <a:spcPts val="0"/>
              </a:spcAft>
              <a:buSzPts val="1400"/>
              <a:buChar char="•"/>
              <a:defRPr/>
            </a:lvl5pPr>
            <a:lvl6pPr marL="3657509" lvl="5" indent="-423323" algn="l">
              <a:lnSpc>
                <a:spcPct val="90000"/>
              </a:lnSpc>
              <a:spcBef>
                <a:spcPts val="533"/>
              </a:spcBef>
              <a:spcAft>
                <a:spcPts val="0"/>
              </a:spcAft>
              <a:buSzPts val="1400"/>
              <a:buChar char="•"/>
              <a:defRPr/>
            </a:lvl6pPr>
            <a:lvl7pPr marL="4267093" lvl="6" indent="-423323" algn="l">
              <a:lnSpc>
                <a:spcPct val="90000"/>
              </a:lnSpc>
              <a:spcBef>
                <a:spcPts val="533"/>
              </a:spcBef>
              <a:spcAft>
                <a:spcPts val="0"/>
              </a:spcAft>
              <a:buSzPts val="1400"/>
              <a:buChar char="•"/>
              <a:defRPr/>
            </a:lvl7pPr>
            <a:lvl8pPr marL="4876678" lvl="7" indent="-423323" algn="l">
              <a:lnSpc>
                <a:spcPct val="90000"/>
              </a:lnSpc>
              <a:spcBef>
                <a:spcPts val="533"/>
              </a:spcBef>
              <a:spcAft>
                <a:spcPts val="0"/>
              </a:spcAft>
              <a:buSzPts val="1400"/>
              <a:buChar char="•"/>
              <a:defRPr/>
            </a:lvl8pPr>
            <a:lvl9pPr marL="5486263" lvl="8" indent="-423323" algn="l">
              <a:lnSpc>
                <a:spcPct val="90000"/>
              </a:lnSpc>
              <a:spcBef>
                <a:spcPts val="533"/>
              </a:spcBef>
              <a:spcAft>
                <a:spcPts val="0"/>
              </a:spcAft>
              <a:buSzPts val="1400"/>
              <a:buChar char="•"/>
              <a:defRPr/>
            </a:lvl9pPr>
          </a:lstStyle>
          <a:p>
            <a:endParaRPr/>
          </a:p>
        </p:txBody>
      </p:sp>
      <p:sp>
        <p:nvSpPr>
          <p:cNvPr id="94" name="Google Shape;94;p17"/>
          <p:cNvSpPr txBox="1">
            <a:spLocks noGrp="1"/>
          </p:cNvSpPr>
          <p:nvPr>
            <p:ph type="sldNum" idx="12"/>
          </p:nvPr>
        </p:nvSpPr>
        <p:spPr>
          <a:xfrm>
            <a:off x="11296611" y="6217623"/>
            <a:ext cx="731600" cy="5248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868457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2A3B6-93EE-4943-AC69-F4974222B4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BBA87-397A-4171-81C6-70E2CE17C3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4D2B36-623E-4E8E-BEAD-F149FFC2D207}"/>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5" name="Footer Placeholder 4">
            <a:extLst>
              <a:ext uri="{FF2B5EF4-FFF2-40B4-BE49-F238E27FC236}">
                <a16:creationId xmlns:a16="http://schemas.microsoft.com/office/drawing/2014/main" id="{E005BFC1-FA78-4A4F-94C4-E6AE19F69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698C0B-4BB9-4948-BE35-026D3F2F493E}"/>
              </a:ext>
            </a:extLst>
          </p:cNvPr>
          <p:cNvSpPr>
            <a:spLocks noGrp="1"/>
          </p:cNvSpPr>
          <p:nvPr>
            <p:ph type="sldNum" sz="quarter" idx="12"/>
          </p:nvPr>
        </p:nvSpPr>
        <p:spPr/>
        <p:txBody>
          <a:bodyPr/>
          <a:lstStyle/>
          <a:p>
            <a:fld id="{7FD1F73E-0BBA-472D-89D7-AA97411977D3}" type="slidenum">
              <a:rPr lang="en-US" smtClean="0"/>
              <a:t>‹#›</a:t>
            </a:fld>
            <a:endParaRPr lang="en-US"/>
          </a:p>
        </p:txBody>
      </p:sp>
      <p:pic>
        <p:nvPicPr>
          <p:cNvPr id="7" name="Picture 6">
            <a:extLst>
              <a:ext uri="{FF2B5EF4-FFF2-40B4-BE49-F238E27FC236}">
                <a16:creationId xmlns:a16="http://schemas.microsoft.com/office/drawing/2014/main" id="{3187FBF1-7690-40F2-978A-727BEFE6C8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8" y="668"/>
            <a:ext cx="12189625" cy="6856664"/>
          </a:xfrm>
          <a:prstGeom prst="rect">
            <a:avLst/>
          </a:prstGeom>
        </p:spPr>
      </p:pic>
    </p:spTree>
    <p:extLst>
      <p:ext uri="{BB962C8B-B14F-4D97-AF65-F5344CB8AC3E}">
        <p14:creationId xmlns:p14="http://schemas.microsoft.com/office/powerpoint/2010/main" val="1984512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A1D26-8EE5-4AAE-92DE-024C0F8EA7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A5C220-9D2B-4BEA-95DB-91BF23443E8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65821B-D6B4-4933-8C11-C7635BC6715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A67890-2BE8-4432-8857-F481B45C5405}"/>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6" name="Footer Placeholder 5">
            <a:extLst>
              <a:ext uri="{FF2B5EF4-FFF2-40B4-BE49-F238E27FC236}">
                <a16:creationId xmlns:a16="http://schemas.microsoft.com/office/drawing/2014/main" id="{AE1D0BEF-27A5-4EB8-813C-FC7856069A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69265B-A664-4983-AF38-DFFECA80EAEA}"/>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06848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A7775-820C-47FA-B5F4-D4502773A9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B9AA33-7EF9-404E-A22B-B7CC7E3BA0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39AF7BD-C665-485E-923D-B0E2418764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77FADC-CD08-45B8-8B3F-A04878ABC3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694993F-47A6-4573-B0EC-CD2EF6D69D8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E01191-B0F5-466F-B386-706DE5200EAF}"/>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8" name="Footer Placeholder 7">
            <a:extLst>
              <a:ext uri="{FF2B5EF4-FFF2-40B4-BE49-F238E27FC236}">
                <a16:creationId xmlns:a16="http://schemas.microsoft.com/office/drawing/2014/main" id="{0674E599-8045-4976-B844-62B891305E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EF662F-4BF9-4062-9026-E1C981EB7D58}"/>
              </a:ext>
            </a:extLst>
          </p:cNvPr>
          <p:cNvSpPr>
            <a:spLocks noGrp="1"/>
          </p:cNvSpPr>
          <p:nvPr>
            <p:ph type="sldNum" sz="quarter" idx="12"/>
          </p:nvPr>
        </p:nvSpPr>
        <p:spPr/>
        <p:txBody>
          <a:bodyPr/>
          <a:lstStyle/>
          <a:p>
            <a:fld id="{7FD1F73E-0BBA-472D-89D7-AA97411977D3}" type="slidenum">
              <a:rPr lang="en-US" smtClean="0"/>
              <a:t>‹#›</a:t>
            </a:fld>
            <a:endParaRPr lang="en-US"/>
          </a:p>
        </p:txBody>
      </p:sp>
      <p:pic>
        <p:nvPicPr>
          <p:cNvPr id="10" name="Picture 9">
            <a:extLst>
              <a:ext uri="{FF2B5EF4-FFF2-40B4-BE49-F238E27FC236}">
                <a16:creationId xmlns:a16="http://schemas.microsoft.com/office/drawing/2014/main" id="{3A995B4E-2915-41BD-84E7-E1FBF4082E9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Tree>
    <p:extLst>
      <p:ext uri="{BB962C8B-B14F-4D97-AF65-F5344CB8AC3E}">
        <p14:creationId xmlns:p14="http://schemas.microsoft.com/office/powerpoint/2010/main" val="114944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7751-916A-4A85-9CCF-8266E992CE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4CB23E-59F6-44A4-9839-827AF30AA0DC}"/>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4" name="Footer Placeholder 3">
            <a:extLst>
              <a:ext uri="{FF2B5EF4-FFF2-40B4-BE49-F238E27FC236}">
                <a16:creationId xmlns:a16="http://schemas.microsoft.com/office/drawing/2014/main" id="{7EA850F9-B65B-470C-94C2-48B6796907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AB30CB-7D6A-4991-B9E7-9B15F9631267}"/>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2908192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34FE6E-1213-4502-8A4B-48C53183840C}"/>
              </a:ext>
            </a:extLst>
          </p:cNvPr>
          <p:cNvSpPr>
            <a:spLocks noGrp="1"/>
          </p:cNvSpPr>
          <p:nvPr>
            <p:ph type="dt" sz="half" idx="10"/>
          </p:nvPr>
        </p:nvSpPr>
        <p:spPr/>
        <p:txBody>
          <a:bodyPr/>
          <a:lstStyle/>
          <a:p>
            <a:fld id="{4463D9E2-0C41-4D1A-8E61-00B514B4C60F}" type="datetimeFigureOut">
              <a:rPr lang="en-US" smtClean="0">
                <a:solidFill>
                  <a:prstClr val="black">
                    <a:tint val="75000"/>
                  </a:prstClr>
                </a:solidFill>
              </a:rPr>
              <a:pPr/>
              <a:t>12/13/2021</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40A2297E-EB04-4469-B4AF-6A6E32E94580}"/>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F1730FE8-065E-41E1-ADBE-AD28F194C723}"/>
              </a:ext>
            </a:extLst>
          </p:cNvPr>
          <p:cNvSpPr>
            <a:spLocks noGrp="1"/>
          </p:cNvSpPr>
          <p:nvPr>
            <p:ph type="sldNum" sz="quarter" idx="12"/>
          </p:nvPr>
        </p:nvSpPr>
        <p:spPr/>
        <p:txBody>
          <a:bodyPr/>
          <a:lstStyle/>
          <a:p>
            <a:fld id="{1D3885E9-FD18-4F19-92CC-E76CA56FB6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026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69763-44C5-461F-9277-5D31761FED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0462A5-B374-4F6A-A68A-85E24EFDD8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EACA05-79D3-4389-819E-59655D4B5D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793FE4-5743-4334-B50A-3980BC5494CF}"/>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6" name="Footer Placeholder 5">
            <a:extLst>
              <a:ext uri="{FF2B5EF4-FFF2-40B4-BE49-F238E27FC236}">
                <a16:creationId xmlns:a16="http://schemas.microsoft.com/office/drawing/2014/main" id="{E50B90DA-916A-4D1B-A5B5-A834CAEAE6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E1AF3B-BBEA-48FD-AE47-ED13043A8019}"/>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58010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BF8BC-3C84-4B4B-B6DB-831394B165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7959F7-8B8E-4711-AA7D-1816E67C7E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8EFB0A-679B-49C7-8007-5FAF79439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02A8DEE-8055-458F-83BA-6E2F6939FB2D}"/>
              </a:ext>
            </a:extLst>
          </p:cNvPr>
          <p:cNvSpPr>
            <a:spLocks noGrp="1"/>
          </p:cNvSpPr>
          <p:nvPr>
            <p:ph type="dt" sz="half" idx="10"/>
          </p:nvPr>
        </p:nvSpPr>
        <p:spPr/>
        <p:txBody>
          <a:bodyPr/>
          <a:lstStyle/>
          <a:p>
            <a:fld id="{4A706AEE-E4B8-4315-A38A-5DBF50C52D73}" type="datetimeFigureOut">
              <a:rPr lang="en-US" smtClean="0"/>
              <a:t>12/13/2021</a:t>
            </a:fld>
            <a:endParaRPr lang="en-US"/>
          </a:p>
        </p:txBody>
      </p:sp>
      <p:sp>
        <p:nvSpPr>
          <p:cNvPr id="6" name="Footer Placeholder 5">
            <a:extLst>
              <a:ext uri="{FF2B5EF4-FFF2-40B4-BE49-F238E27FC236}">
                <a16:creationId xmlns:a16="http://schemas.microsoft.com/office/drawing/2014/main" id="{838E98D5-47F2-4A48-9819-602A17A06A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F32B14-A477-4A7E-B061-9F3D57217096}"/>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91107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9552FA-1617-468C-8554-5B0568AF27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B0758D-C828-4449-BAF6-0C6D0970FF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32E5E4-CEAE-44DA-88DD-5B306AAA8E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06AEE-E4B8-4315-A38A-5DBF50C52D73}" type="datetimeFigureOut">
              <a:rPr lang="en-US" smtClean="0"/>
              <a:t>12/13/2021</a:t>
            </a:fld>
            <a:endParaRPr lang="en-US"/>
          </a:p>
        </p:txBody>
      </p:sp>
      <p:sp>
        <p:nvSpPr>
          <p:cNvPr id="5" name="Footer Placeholder 4">
            <a:extLst>
              <a:ext uri="{FF2B5EF4-FFF2-40B4-BE49-F238E27FC236}">
                <a16:creationId xmlns:a16="http://schemas.microsoft.com/office/drawing/2014/main" id="{5EA6D873-B9D7-467E-AB92-3D485B6253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A863C6-3510-49A1-88EA-175AA93939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1F73E-0BBA-472D-89D7-AA97411977D3}" type="slidenum">
              <a:rPr lang="en-US" smtClean="0"/>
              <a:t>‹#›</a:t>
            </a:fld>
            <a:endParaRPr lang="en-US"/>
          </a:p>
        </p:txBody>
      </p:sp>
      <p:pic>
        <p:nvPicPr>
          <p:cNvPr id="7" name="Picture 6">
            <a:extLst>
              <a:ext uri="{FF2B5EF4-FFF2-40B4-BE49-F238E27FC236}">
                <a16:creationId xmlns:a16="http://schemas.microsoft.com/office/drawing/2014/main" id="{70DC9DEF-5C3E-4DEB-96E8-8C0D3B470B94}"/>
              </a:ext>
            </a:extLst>
          </p:cNvPr>
          <p:cNvPicPr>
            <a:picLocks noChangeAspect="1"/>
          </p:cNvPicPr>
          <p:nvPr userDrawn="1"/>
        </p:nvPicPr>
        <p:blipFill>
          <a:blip r:embed="rId27">
            <a:extLst>
              <a:ext uri="{28A0092B-C50C-407E-A947-70E740481C1C}">
                <a14:useLocalDpi xmlns:a14="http://schemas.microsoft.com/office/drawing/2010/main" val="0"/>
              </a:ext>
            </a:extLst>
          </a:blip>
          <a:stretch>
            <a:fillRect/>
          </a:stretch>
        </p:blipFill>
        <p:spPr>
          <a:xfrm>
            <a:off x="0" y="1714"/>
            <a:ext cx="12191999" cy="6854571"/>
          </a:xfrm>
          <a:prstGeom prst="rect">
            <a:avLst/>
          </a:prstGeom>
        </p:spPr>
      </p:pic>
    </p:spTree>
    <p:extLst>
      <p:ext uri="{BB962C8B-B14F-4D97-AF65-F5344CB8AC3E}">
        <p14:creationId xmlns:p14="http://schemas.microsoft.com/office/powerpoint/2010/main" val="3071773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ksde.zoom.us/j/8338980384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ksde.zoom.us/j/86167198220"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s://ksde.zoom.us/meeting/register/tZMpfu6prDgqG9NdArF0ovR2otXJyBq0U_Oe"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mailto:mmiller@ksde.org" TargetMode="External"/><Relationship Id="rId7" Type="http://schemas.openxmlformats.org/officeDocument/2006/relationships/hyperlink" Target="mailto:jgirodat@ksde.org"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hyperlink" Target="mailto:ekalas@ksde.org" TargetMode="External"/><Relationship Id="rId5" Type="http://schemas.openxmlformats.org/officeDocument/2006/relationships/hyperlink" Target="mailto:mmelton@ksde.org" TargetMode="External"/><Relationship Id="rId4" Type="http://schemas.openxmlformats.org/officeDocument/2006/relationships/hyperlink" Target="mailto:jnobo@ksde.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ksde.org/Agency/Division-of-Learning-Services/Teacher-Licensure-and-Accreditation/KESA/KESA-Newsletter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learning.ksde.org/course/index.php?categoryid=40" TargetMode="External"/><Relationship Id="rId4" Type="http://schemas.openxmlformats.org/officeDocument/2006/relationships/hyperlink" Target="https://www.ksde.org/Agency/Division-of-Learning-Services/Teacher-Licensure-and-Accreditation/KESA/Resources/Foundational-Structur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80335A-49DB-487A-B8DA-A16487D625FF}"/>
              </a:ext>
            </a:extLst>
          </p:cNvPr>
          <p:cNvSpPr>
            <a:spLocks noGrp="1"/>
          </p:cNvSpPr>
          <p:nvPr>
            <p:ph idx="1"/>
          </p:nvPr>
        </p:nvSpPr>
        <p:spPr>
          <a:xfrm>
            <a:off x="838200" y="434340"/>
            <a:ext cx="10515600" cy="5742623"/>
          </a:xfrm>
        </p:spPr>
        <p:txBody>
          <a:bodyPr>
            <a:normAutofit lnSpcReduction="10000"/>
          </a:bodyPr>
          <a:lstStyle/>
          <a:p>
            <a:pPr marL="0" indent="0">
              <a:buNone/>
            </a:pPr>
            <a:r>
              <a:rPr lang="en-US" sz="6000" b="1" dirty="0">
                <a:latin typeface="Open Sans Semibold" panose="020B0706030804020204" pitchFamily="34" charset="0"/>
                <a:ea typeface="Open Sans Semibold" panose="020B0706030804020204" pitchFamily="34" charset="0"/>
                <a:cs typeface="Open Sans Semibold" panose="020B0706030804020204" pitchFamily="34" charset="0"/>
              </a:rPr>
              <a:t>Welcome to the Monthly KESA Updates and Support Meeting!</a:t>
            </a:r>
          </a:p>
          <a:p>
            <a:pPr marL="0" indent="0">
              <a:buNone/>
            </a:pPr>
            <a:endParaRPr lang="en-US" sz="6000"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lvl="0" indent="0">
              <a:lnSpc>
                <a:spcPct val="100000"/>
              </a:lnSpc>
              <a:spcBef>
                <a:spcPts val="0"/>
              </a:spcBef>
              <a:buNone/>
              <a:defRPr/>
            </a:pPr>
            <a:r>
              <a:rPr lang="en-US" sz="6000" b="1" dirty="0">
                <a:latin typeface="Open Sans Semibold" panose="020B0706030804020204" pitchFamily="34" charset="0"/>
                <a:ea typeface="Open Sans Semibold" panose="020B0706030804020204" pitchFamily="34" charset="0"/>
                <a:cs typeface="Open Sans Semibold" panose="020B0706030804020204" pitchFamily="34" charset="0"/>
              </a:rPr>
              <a:t>This session is scheduled to start promptly at 9:00 a.m. providing!</a:t>
            </a:r>
            <a:endParaRPr lang="en-US" sz="6000" dirty="0">
              <a:latin typeface="Open Sans Semibold" panose="020B0706030804020204" pitchFamily="34" charset="0"/>
              <a:ea typeface="Open Sans Semibold" panose="020B0706030804020204" pitchFamily="34" charset="0"/>
              <a:cs typeface="Open Sans Semibold" panose="020B0706030804020204" pitchFamily="34" charset="0"/>
            </a:endParaRPr>
          </a:p>
          <a:p>
            <a:endParaRPr lang="en-US" dirty="0"/>
          </a:p>
        </p:txBody>
      </p:sp>
    </p:spTree>
    <p:extLst>
      <p:ext uri="{BB962C8B-B14F-4D97-AF65-F5344CB8AC3E}">
        <p14:creationId xmlns:p14="http://schemas.microsoft.com/office/powerpoint/2010/main" val="347206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07935-8254-4B6F-ADCD-317CFD1C79D8}"/>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General Updates and Reminders</a:t>
            </a:r>
          </a:p>
        </p:txBody>
      </p:sp>
      <p:sp>
        <p:nvSpPr>
          <p:cNvPr id="3" name="Content Placeholder 2">
            <a:extLst>
              <a:ext uri="{FF2B5EF4-FFF2-40B4-BE49-F238E27FC236}">
                <a16:creationId xmlns:a16="http://schemas.microsoft.com/office/drawing/2014/main" id="{51A26D67-47EE-41F8-9738-97CF75DC6DA1}"/>
              </a:ext>
            </a:extLst>
          </p:cNvPr>
          <p:cNvSpPr>
            <a:spLocks noGrp="1"/>
          </p:cNvSpPr>
          <p:nvPr>
            <p:ph idx="1"/>
          </p:nvPr>
        </p:nvSpPr>
        <p:spPr/>
        <p:txBody>
          <a:bodyPr/>
          <a:lstStyle/>
          <a:p>
            <a:r>
              <a:rPr lang="en-US" dirty="0">
                <a:latin typeface="Open Sans Light" panose="020B0306030504020204" pitchFamily="34" charset="0"/>
                <a:ea typeface="Open Sans Light" panose="020B0306030504020204" pitchFamily="34" charset="0"/>
                <a:cs typeface="Open Sans Light" panose="020B0306030504020204" pitchFamily="34" charset="0"/>
              </a:rPr>
              <a:t>Year 5 System and OVT Chair Training</a:t>
            </a:r>
          </a:p>
          <a:p>
            <a:pPr marL="0" indent="0">
              <a:buNone/>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graphicFrame>
        <p:nvGraphicFramePr>
          <p:cNvPr id="6" name="Table 5">
            <a:extLst>
              <a:ext uri="{FF2B5EF4-FFF2-40B4-BE49-F238E27FC236}">
                <a16:creationId xmlns:a16="http://schemas.microsoft.com/office/drawing/2014/main" id="{18116A9D-9FFD-48F1-9CF2-02490AF3C7E7}"/>
              </a:ext>
            </a:extLst>
          </p:cNvPr>
          <p:cNvGraphicFramePr>
            <a:graphicFrameLocks noGrp="1"/>
          </p:cNvGraphicFramePr>
          <p:nvPr>
            <p:extLst>
              <p:ext uri="{D42A27DB-BD31-4B8C-83A1-F6EECF244321}">
                <p14:modId xmlns:p14="http://schemas.microsoft.com/office/powerpoint/2010/main" val="3231592948"/>
              </p:ext>
            </p:extLst>
          </p:nvPr>
        </p:nvGraphicFramePr>
        <p:xfrm>
          <a:off x="838200" y="2460567"/>
          <a:ext cx="10515600" cy="3851334"/>
        </p:xfrm>
        <a:graphic>
          <a:graphicData uri="http://schemas.openxmlformats.org/drawingml/2006/table">
            <a:tbl>
              <a:tblPr firstRow="1" firstCol="1" bandRow="1">
                <a:tableStyleId>{0505E3EF-67EA-436B-97B2-0124C06EBD24}</a:tableStyleId>
              </a:tblPr>
              <a:tblGrid>
                <a:gridCol w="3558435">
                  <a:extLst>
                    <a:ext uri="{9D8B030D-6E8A-4147-A177-3AD203B41FA5}">
                      <a16:colId xmlns:a16="http://schemas.microsoft.com/office/drawing/2014/main" val="2947100281"/>
                    </a:ext>
                  </a:extLst>
                </a:gridCol>
                <a:gridCol w="1800586">
                  <a:extLst>
                    <a:ext uri="{9D8B030D-6E8A-4147-A177-3AD203B41FA5}">
                      <a16:colId xmlns:a16="http://schemas.microsoft.com/office/drawing/2014/main" val="985760655"/>
                    </a:ext>
                  </a:extLst>
                </a:gridCol>
                <a:gridCol w="5156579">
                  <a:extLst>
                    <a:ext uri="{9D8B030D-6E8A-4147-A177-3AD203B41FA5}">
                      <a16:colId xmlns:a16="http://schemas.microsoft.com/office/drawing/2014/main" val="354142191"/>
                    </a:ext>
                  </a:extLst>
                </a:gridCol>
              </a:tblGrid>
              <a:tr h="359023">
                <a:tc>
                  <a:txBody>
                    <a:bodyPr/>
                    <a:lstStyle/>
                    <a:p>
                      <a:pPr marL="0" marR="0" algn="ctr"/>
                      <a:r>
                        <a:rPr lang="en-US" sz="1600" dirty="0">
                          <a:effectLst/>
                        </a:rPr>
                        <a:t>Date</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gn="ctr"/>
                      <a:r>
                        <a:rPr lang="en-US" sz="1600" dirty="0">
                          <a:effectLst/>
                        </a:rPr>
                        <a:t>Time</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gn="ctr"/>
                      <a:r>
                        <a:rPr lang="en-US" sz="1600" dirty="0">
                          <a:effectLst/>
                        </a:rPr>
                        <a:t>ZOOM Link and Meeting ID</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extLst>
                  <a:ext uri="{0D108BD9-81ED-4DB2-BD59-A6C34878D82A}">
                    <a16:rowId xmlns:a16="http://schemas.microsoft.com/office/drawing/2014/main" val="1518348940"/>
                  </a:ext>
                </a:extLst>
              </a:tr>
              <a:tr h="1174983">
                <a:tc>
                  <a:txBody>
                    <a:bodyPr/>
                    <a:lstStyle/>
                    <a:p>
                      <a:pPr marL="0" marR="0"/>
                      <a:r>
                        <a:rPr lang="en-US" sz="1600" dirty="0">
                          <a:effectLst/>
                        </a:rPr>
                        <a:t>Thursday, December 16, 2021 </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r>
                        <a:rPr lang="en-US" sz="1600" dirty="0">
                          <a:effectLst/>
                        </a:rPr>
                        <a:t>9:00 – 11:00 </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r>
                        <a:rPr lang="en-US" sz="1600" u="sng" dirty="0">
                          <a:effectLst/>
                          <a:hlinkClick r:id="rId3"/>
                        </a:rPr>
                        <a:t>https://ksde.zoom.us/j/83389803846</a:t>
                      </a:r>
                      <a:endParaRPr lang="en-US" sz="1600" dirty="0">
                        <a:effectLst/>
                      </a:endParaRPr>
                    </a:p>
                    <a:p>
                      <a:pPr marL="0" marR="0"/>
                      <a:r>
                        <a:rPr lang="en-US" sz="1600" dirty="0">
                          <a:effectLst/>
                        </a:rPr>
                        <a:t>Meeting ID: 833 8980 3846</a:t>
                      </a:r>
                    </a:p>
                    <a:p>
                      <a:pPr marL="0" marR="0"/>
                      <a:r>
                        <a:rPr lang="en-US" sz="1600" dirty="0">
                          <a:effectLst/>
                        </a:rPr>
                        <a:t> </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extLst>
                  <a:ext uri="{0D108BD9-81ED-4DB2-BD59-A6C34878D82A}">
                    <a16:rowId xmlns:a16="http://schemas.microsoft.com/office/drawing/2014/main" val="3456435378"/>
                  </a:ext>
                </a:extLst>
              </a:tr>
              <a:tr h="1142345">
                <a:tc>
                  <a:txBody>
                    <a:bodyPr/>
                    <a:lstStyle/>
                    <a:p>
                      <a:pPr marL="0" marR="0"/>
                      <a:r>
                        <a:rPr lang="en-US" sz="1600">
                          <a:effectLst/>
                        </a:rPr>
                        <a:t>Friday, December 17, 2021 </a:t>
                      </a:r>
                      <a:endParaRPr lang="en-US" sz="160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r>
                        <a:rPr lang="en-US" sz="1600" dirty="0">
                          <a:effectLst/>
                        </a:rPr>
                        <a:t>9:00 – 11:00 </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r>
                        <a:rPr lang="en-US" sz="1600" u="sng" dirty="0">
                          <a:effectLst/>
                          <a:hlinkClick r:id="rId3"/>
                        </a:rPr>
                        <a:t>https://ksde.zoom.us/j/83389803846</a:t>
                      </a:r>
                      <a:endParaRPr lang="en-US" sz="1600" dirty="0">
                        <a:effectLst/>
                      </a:endParaRPr>
                    </a:p>
                    <a:p>
                      <a:pPr marL="0" marR="0"/>
                      <a:r>
                        <a:rPr lang="en-US" sz="1600" dirty="0">
                          <a:effectLst/>
                        </a:rPr>
                        <a:t>Meeting ID: 833 8980 3846</a:t>
                      </a:r>
                    </a:p>
                    <a:p>
                      <a:pPr marL="0" marR="0"/>
                      <a:r>
                        <a:rPr lang="en-US" sz="1600" dirty="0">
                          <a:effectLst/>
                        </a:rPr>
                        <a:t> </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extLst>
                  <a:ext uri="{0D108BD9-81ED-4DB2-BD59-A6C34878D82A}">
                    <a16:rowId xmlns:a16="http://schemas.microsoft.com/office/drawing/2014/main" val="2132188287"/>
                  </a:ext>
                </a:extLst>
              </a:tr>
              <a:tr h="1174983">
                <a:tc>
                  <a:txBody>
                    <a:bodyPr/>
                    <a:lstStyle/>
                    <a:p>
                      <a:pPr marL="0" marR="0"/>
                      <a:r>
                        <a:rPr lang="en-US" sz="1600">
                          <a:effectLst/>
                        </a:rPr>
                        <a:t>Tuesday, December 21, 2021</a:t>
                      </a:r>
                      <a:endParaRPr lang="en-US" sz="160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r>
                        <a:rPr lang="en-US" sz="1600">
                          <a:effectLst/>
                        </a:rPr>
                        <a:t>1:00 – 3:00 </a:t>
                      </a:r>
                      <a:endParaRPr lang="en-US" sz="160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r>
                        <a:rPr lang="en-US" sz="1600" u="sng" dirty="0">
                          <a:effectLst/>
                          <a:hlinkClick r:id="rId4"/>
                        </a:rPr>
                        <a:t>https://ksde.zoom.us/j/86167198220</a:t>
                      </a:r>
                      <a:endParaRPr lang="en-US" sz="1600" dirty="0">
                        <a:effectLst/>
                      </a:endParaRPr>
                    </a:p>
                    <a:p>
                      <a:pPr marL="0" marR="0"/>
                      <a:r>
                        <a:rPr lang="en-US" sz="1600" dirty="0">
                          <a:effectLst/>
                        </a:rPr>
                        <a:t>Meeting ID: 861 6719 8220</a:t>
                      </a:r>
                    </a:p>
                    <a:p>
                      <a:pPr marL="0" marR="0"/>
                      <a:r>
                        <a:rPr lang="en-US" sz="1600" dirty="0">
                          <a:effectLst/>
                        </a:rPr>
                        <a:t> </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extLst>
                  <a:ext uri="{0D108BD9-81ED-4DB2-BD59-A6C34878D82A}">
                    <a16:rowId xmlns:a16="http://schemas.microsoft.com/office/drawing/2014/main" val="4103477510"/>
                  </a:ext>
                </a:extLst>
              </a:tr>
            </a:tbl>
          </a:graphicData>
        </a:graphic>
      </p:graphicFrame>
    </p:spTree>
    <p:extLst>
      <p:ext uri="{BB962C8B-B14F-4D97-AF65-F5344CB8AC3E}">
        <p14:creationId xmlns:p14="http://schemas.microsoft.com/office/powerpoint/2010/main" val="3269990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1454E1-065F-4449-8986-11109BE2D504}"/>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Regional Training and Support Model	</a:t>
            </a:r>
          </a:p>
        </p:txBody>
      </p:sp>
      <p:sp>
        <p:nvSpPr>
          <p:cNvPr id="5" name="Content Placeholder 4">
            <a:extLst>
              <a:ext uri="{FF2B5EF4-FFF2-40B4-BE49-F238E27FC236}">
                <a16:creationId xmlns:a16="http://schemas.microsoft.com/office/drawing/2014/main" id="{FF7F55A8-A9E1-49B5-8202-B5AAF3DA16E1}"/>
              </a:ext>
            </a:extLst>
          </p:cNvPr>
          <p:cNvSpPr>
            <a:spLocks noGrp="1"/>
          </p:cNvSpPr>
          <p:nvPr>
            <p:ph idx="1"/>
          </p:nvPr>
        </p:nvSpPr>
        <p:spPr>
          <a:xfrm>
            <a:off x="838200" y="1528997"/>
            <a:ext cx="10515600" cy="4647966"/>
          </a:xfrm>
        </p:spPr>
        <p:txBody>
          <a:bodyPr>
            <a:normAutofit/>
          </a:bodyPr>
          <a:lstStyle/>
          <a:p>
            <a:r>
              <a:rPr lang="en-US" sz="3200" dirty="0">
                <a:latin typeface="Open Sans Light" panose="020B0306030504020204" pitchFamily="34" charset="0"/>
                <a:ea typeface="Open Sans Light" panose="020B0306030504020204" pitchFamily="34" charset="0"/>
                <a:cs typeface="Open Sans Light" panose="020B0306030504020204" pitchFamily="34" charset="0"/>
              </a:rPr>
              <a:t>Purposeful Support for systems in the beginning of their accreditation cycle (Year One)</a:t>
            </a:r>
          </a:p>
          <a:p>
            <a:pPr marL="0" indent="0">
              <a:buNone/>
            </a:pPr>
            <a:endParaRPr lang="en-US" sz="32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Training around continuous improvement phases</a:t>
            </a:r>
          </a:p>
          <a:p>
            <a:pPr lvl="1"/>
            <a:r>
              <a:rPr lang="en-US" sz="2800" dirty="0">
                <a:latin typeface="Open Sans Light" panose="020B0306030504020204" pitchFamily="34" charset="0"/>
                <a:ea typeface="Open Sans Light" panose="020B0306030504020204" pitchFamily="34" charset="0"/>
                <a:cs typeface="Open Sans Light" panose="020B0306030504020204" pitchFamily="34" charset="0"/>
              </a:rPr>
              <a:t>Data Analysis</a:t>
            </a:r>
          </a:p>
          <a:p>
            <a:pPr lvl="1"/>
            <a:r>
              <a:rPr lang="en-US" sz="2800" dirty="0">
                <a:latin typeface="Open Sans Light" panose="020B0306030504020204" pitchFamily="34" charset="0"/>
                <a:ea typeface="Open Sans Light" panose="020B0306030504020204" pitchFamily="34" charset="0"/>
                <a:cs typeface="Open Sans Light" panose="020B0306030504020204" pitchFamily="34" charset="0"/>
              </a:rPr>
              <a:t>Set Goals</a:t>
            </a:r>
          </a:p>
          <a:p>
            <a:pPr lvl="1"/>
            <a:r>
              <a:rPr lang="en-US" sz="2800" dirty="0">
                <a:latin typeface="Open Sans Light" panose="020B0306030504020204" pitchFamily="34" charset="0"/>
                <a:ea typeface="Open Sans Light" panose="020B0306030504020204" pitchFamily="34" charset="0"/>
                <a:cs typeface="Open Sans Light" panose="020B0306030504020204" pitchFamily="34" charset="0"/>
              </a:rPr>
              <a:t>Strategy Selection</a:t>
            </a:r>
          </a:p>
          <a:p>
            <a:pPr lvl="1"/>
            <a:r>
              <a:rPr lang="en-US" sz="2800" dirty="0">
                <a:latin typeface="Open Sans Light" panose="020B0306030504020204" pitchFamily="34" charset="0"/>
                <a:ea typeface="Open Sans Light" panose="020B0306030504020204" pitchFamily="34" charset="0"/>
                <a:cs typeface="Open Sans Light" panose="020B0306030504020204" pitchFamily="34" charset="0"/>
              </a:rPr>
              <a:t>Strategy Implementation</a:t>
            </a:r>
          </a:p>
          <a:p>
            <a:pPr lvl="1"/>
            <a:r>
              <a:rPr lang="en-US" sz="2800" dirty="0">
                <a:latin typeface="Open Sans Light" panose="020B0306030504020204" pitchFamily="34" charset="0"/>
                <a:ea typeface="Open Sans Light" panose="020B0306030504020204" pitchFamily="34" charset="0"/>
                <a:cs typeface="Open Sans Light" panose="020B0306030504020204" pitchFamily="34" charset="0"/>
              </a:rPr>
              <a:t>Strategy Analysis</a:t>
            </a:r>
          </a:p>
          <a:p>
            <a:endParaRPr lang="en-US" dirty="0"/>
          </a:p>
        </p:txBody>
      </p:sp>
    </p:spTree>
    <p:extLst>
      <p:ext uri="{BB962C8B-B14F-4D97-AF65-F5344CB8AC3E}">
        <p14:creationId xmlns:p14="http://schemas.microsoft.com/office/powerpoint/2010/main" val="2738421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oogle Shape;100;p22">
            <a:extLst>
              <a:ext uri="{FF2B5EF4-FFF2-40B4-BE49-F238E27FC236}">
                <a16:creationId xmlns:a16="http://schemas.microsoft.com/office/drawing/2014/main" id="{69AF5EBD-0C30-4744-954F-77B67742ABCD}"/>
              </a:ext>
            </a:extLst>
          </p:cNvPr>
          <p:cNvGrpSpPr/>
          <p:nvPr/>
        </p:nvGrpSpPr>
        <p:grpSpPr>
          <a:xfrm>
            <a:off x="6356222" y="1297536"/>
            <a:ext cx="4512460" cy="3994900"/>
            <a:chOff x="686736" y="713"/>
            <a:chExt cx="4512460" cy="4356047"/>
          </a:xfrm>
        </p:grpSpPr>
        <p:sp>
          <p:nvSpPr>
            <p:cNvPr id="5" name="Google Shape;101;p22">
              <a:extLst>
                <a:ext uri="{FF2B5EF4-FFF2-40B4-BE49-F238E27FC236}">
                  <a16:creationId xmlns:a16="http://schemas.microsoft.com/office/drawing/2014/main" id="{659BAD28-C6D8-45BB-BFD7-F82566663FE8}"/>
                </a:ext>
              </a:extLst>
            </p:cNvPr>
            <p:cNvSpPr/>
            <p:nvPr/>
          </p:nvSpPr>
          <p:spPr>
            <a:xfrm>
              <a:off x="2229200" y="713"/>
              <a:ext cx="1355738"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highlight>
                  <a:srgbClr val="F08B54"/>
                </a:highlight>
                <a:uLnTx/>
                <a:uFillTx/>
                <a:latin typeface="Calibri" panose="020F0502020204030204"/>
                <a:ea typeface="+mn-ea"/>
                <a:cs typeface="+mn-cs"/>
              </a:endParaRPr>
            </a:p>
          </p:txBody>
        </p:sp>
        <p:sp>
          <p:nvSpPr>
            <p:cNvPr id="6" name="Google Shape;102;p22">
              <a:extLst>
                <a:ext uri="{FF2B5EF4-FFF2-40B4-BE49-F238E27FC236}">
                  <a16:creationId xmlns:a16="http://schemas.microsoft.com/office/drawing/2014/main" id="{BD75E891-41CB-4D60-B94F-2172B6513E63}"/>
                </a:ext>
              </a:extLst>
            </p:cNvPr>
            <p:cNvSpPr txBox="1"/>
            <p:nvPr/>
          </p:nvSpPr>
          <p:spPr>
            <a:xfrm>
              <a:off x="2343774" y="292971"/>
              <a:ext cx="1121390" cy="660680"/>
            </a:xfrm>
            <a:prstGeom prst="rect">
              <a:avLst/>
            </a:prstGeom>
            <a:solidFill>
              <a:srgbClr val="4372C3"/>
            </a:solidFill>
            <a:ln>
              <a:noFill/>
            </a:ln>
          </p:spPr>
          <p:txBody>
            <a:bodyPr spcFirstLastPara="1" wrap="square" lIns="15233" tIns="15233" rIns="15233" bIns="152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Data Analysis</a:t>
              </a:r>
              <a:endParaRPr kumimoji="0"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Google Shape;103;p22">
              <a:extLst>
                <a:ext uri="{FF2B5EF4-FFF2-40B4-BE49-F238E27FC236}">
                  <a16:creationId xmlns:a16="http://schemas.microsoft.com/office/drawing/2014/main" id="{C32EFCFB-AD49-4BBB-904C-3305367008FA}"/>
                </a:ext>
              </a:extLst>
            </p:cNvPr>
            <p:cNvSpPr/>
            <p:nvPr/>
          </p:nvSpPr>
          <p:spPr>
            <a:xfrm rot="2159037">
              <a:off x="3559361" y="1011427"/>
              <a:ext cx="349242" cy="444173"/>
            </a:xfrm>
            <a:prstGeom prst="rightArrow">
              <a:avLst>
                <a:gd name="adj1" fmla="val 60000"/>
                <a:gd name="adj2" fmla="val 50000"/>
              </a:avLst>
            </a:prstGeom>
            <a:solidFill>
              <a:srgbClr val="ABBADE"/>
            </a:solidFill>
            <a:ln w="9525" cap="flat" cmpd="sng">
              <a:solidFill>
                <a:srgbClr val="002060"/>
              </a:solidFill>
              <a:prstDash val="solid"/>
              <a:round/>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Google Shape;104;p22">
              <a:extLst>
                <a:ext uri="{FF2B5EF4-FFF2-40B4-BE49-F238E27FC236}">
                  <a16:creationId xmlns:a16="http://schemas.microsoft.com/office/drawing/2014/main" id="{5A49C830-1150-4F9A-A55F-9E1241B70F7C}"/>
                </a:ext>
              </a:extLst>
            </p:cNvPr>
            <p:cNvSpPr txBox="1"/>
            <p:nvPr/>
          </p:nvSpPr>
          <p:spPr>
            <a:xfrm rot="2160712">
              <a:off x="3611789" y="1111983"/>
              <a:ext cx="244407" cy="266552"/>
            </a:xfrm>
            <a:prstGeom prst="rect">
              <a:avLst/>
            </a:prstGeom>
            <a:noFill/>
            <a:ln>
              <a:noFill/>
            </a:ln>
          </p:spPr>
          <p:txBody>
            <a:bodyPr spcFirstLastPara="1" wrap="square" lIns="0" tIns="0" rIns="0" bIns="0" anchor="ctr" anchorCtr="0">
              <a:noAutofit/>
            </a:bodyPr>
            <a:lstStyle/>
            <a:p>
              <a:pPr marL="0" marR="0" lvl="0" indent="0" algn="ctr" defTabSz="914400" rtl="0" eaLnBrk="1" fontAlgn="auto" latinLnBrk="0" hangingPunct="1">
                <a:lnSpc>
                  <a:spcPct val="90000"/>
                </a:lnSpc>
                <a:spcBef>
                  <a:spcPts val="0"/>
                </a:spcBef>
                <a:spcAft>
                  <a:spcPts val="0"/>
                </a:spcAft>
                <a:buClr>
                  <a:prstClr val="black"/>
                </a:buClr>
                <a:buSzPts val="800"/>
                <a:buFontTx/>
                <a:buNone/>
                <a:tabLst/>
                <a:defRPr/>
              </a:pPr>
              <a:endParaRPr kumimoji="0" sz="1067"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9" name="Google Shape;105;p22">
              <a:extLst>
                <a:ext uri="{FF2B5EF4-FFF2-40B4-BE49-F238E27FC236}">
                  <a16:creationId xmlns:a16="http://schemas.microsoft.com/office/drawing/2014/main" id="{27B0A87A-64C7-4EFC-BCEB-4BF2F8B31D19}"/>
                </a:ext>
              </a:extLst>
            </p:cNvPr>
            <p:cNvSpPr/>
            <p:nvPr/>
          </p:nvSpPr>
          <p:spPr>
            <a:xfrm>
              <a:off x="3882796" y="1161763"/>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Google Shape;106;p22">
              <a:extLst>
                <a:ext uri="{FF2B5EF4-FFF2-40B4-BE49-F238E27FC236}">
                  <a16:creationId xmlns:a16="http://schemas.microsoft.com/office/drawing/2014/main" id="{33DA2570-99C4-4F80-A6F8-48AF4AE9EA71}"/>
                </a:ext>
              </a:extLst>
            </p:cNvPr>
            <p:cNvSpPr txBox="1"/>
            <p:nvPr/>
          </p:nvSpPr>
          <p:spPr>
            <a:xfrm>
              <a:off x="4075557" y="1354524"/>
              <a:ext cx="930600" cy="930600"/>
            </a:xfrm>
            <a:prstGeom prst="rect">
              <a:avLst/>
            </a:prstGeom>
            <a:noFill/>
            <a:ln>
              <a:noFill/>
            </a:ln>
          </p:spPr>
          <p:txBody>
            <a:bodyPr spcFirstLastPara="1" wrap="square" lIns="15233" tIns="15233" rIns="15233" bIns="152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Set Goals</a:t>
              </a:r>
              <a:endParaRPr kumimoji="0" sz="1467"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Google Shape;107;p22">
              <a:extLst>
                <a:ext uri="{FF2B5EF4-FFF2-40B4-BE49-F238E27FC236}">
                  <a16:creationId xmlns:a16="http://schemas.microsoft.com/office/drawing/2014/main" id="{23F3FA94-AC57-470E-B47F-EA5985FDABC6}"/>
                </a:ext>
              </a:extLst>
            </p:cNvPr>
            <p:cNvSpPr/>
            <p:nvPr/>
          </p:nvSpPr>
          <p:spPr>
            <a:xfrm rot="6480882">
              <a:off x="4064185" y="2527591"/>
              <a:ext cx="349220" cy="444185"/>
            </a:xfrm>
            <a:prstGeom prst="rightArrow">
              <a:avLst>
                <a:gd name="adj1" fmla="val 60000"/>
                <a:gd name="adj2" fmla="val 50000"/>
              </a:avLst>
            </a:prstGeom>
            <a:solidFill>
              <a:srgbClr val="ABBADE"/>
            </a:solidFill>
            <a:ln w="9525" cap="flat" cmpd="sng">
              <a:solidFill>
                <a:srgbClr val="002060"/>
              </a:solidFill>
              <a:prstDash val="solid"/>
              <a:round/>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Google Shape;108;p22">
              <a:extLst>
                <a:ext uri="{FF2B5EF4-FFF2-40B4-BE49-F238E27FC236}">
                  <a16:creationId xmlns:a16="http://schemas.microsoft.com/office/drawing/2014/main" id="{ED5A8ECC-3BDE-4068-B689-0709B9B565A3}"/>
                </a:ext>
              </a:extLst>
            </p:cNvPr>
            <p:cNvSpPr txBox="1"/>
            <p:nvPr/>
          </p:nvSpPr>
          <p:spPr>
            <a:xfrm rot="-4319249">
              <a:off x="4132756" y="2566747"/>
              <a:ext cx="244482" cy="266587"/>
            </a:xfrm>
            <a:prstGeom prst="rect">
              <a:avLst/>
            </a:prstGeom>
            <a:noFill/>
            <a:ln>
              <a:noFill/>
            </a:ln>
          </p:spPr>
          <p:txBody>
            <a:bodyPr spcFirstLastPara="1" wrap="square" lIns="0" tIns="0" rIns="0" bIns="0" anchor="ctr" anchorCtr="0">
              <a:noAutofit/>
            </a:bodyPr>
            <a:lstStyle/>
            <a:p>
              <a:pPr marL="0" marR="0" lvl="0" indent="0" algn="ctr" defTabSz="914400" rtl="0" eaLnBrk="1" fontAlgn="auto" latinLnBrk="0" hangingPunct="1">
                <a:lnSpc>
                  <a:spcPct val="90000"/>
                </a:lnSpc>
                <a:spcBef>
                  <a:spcPts val="0"/>
                </a:spcBef>
                <a:spcAft>
                  <a:spcPts val="0"/>
                </a:spcAft>
                <a:buClr>
                  <a:prstClr val="black"/>
                </a:buClr>
                <a:buSzPts val="800"/>
                <a:buFontTx/>
                <a:buNone/>
                <a:tabLst/>
                <a:defRPr/>
              </a:pPr>
              <a:endParaRPr kumimoji="0" sz="1067"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13" name="Google Shape;109;p22">
              <a:extLst>
                <a:ext uri="{FF2B5EF4-FFF2-40B4-BE49-F238E27FC236}">
                  <a16:creationId xmlns:a16="http://schemas.microsoft.com/office/drawing/2014/main" id="{220AD089-9311-4402-BDB5-B9FB7A3FC066}"/>
                </a:ext>
              </a:extLst>
            </p:cNvPr>
            <p:cNvSpPr/>
            <p:nvPr/>
          </p:nvSpPr>
          <p:spPr>
            <a:xfrm>
              <a:off x="3272403" y="3040360"/>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Google Shape;110;p22">
              <a:extLst>
                <a:ext uri="{FF2B5EF4-FFF2-40B4-BE49-F238E27FC236}">
                  <a16:creationId xmlns:a16="http://schemas.microsoft.com/office/drawing/2014/main" id="{FB87386B-12AB-4EC5-B560-8506AE888CA2}"/>
                </a:ext>
              </a:extLst>
            </p:cNvPr>
            <p:cNvSpPr txBox="1"/>
            <p:nvPr/>
          </p:nvSpPr>
          <p:spPr>
            <a:xfrm>
              <a:off x="3465164" y="3233121"/>
              <a:ext cx="930600" cy="930600"/>
            </a:xfrm>
            <a:prstGeom prst="rect">
              <a:avLst/>
            </a:prstGeom>
            <a:noFill/>
            <a:ln>
              <a:noFill/>
            </a:ln>
          </p:spPr>
          <p:txBody>
            <a:bodyPr spcFirstLastPara="1" wrap="square" lIns="15233" tIns="15233" rIns="15233" bIns="152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 sz="1200" b="0" i="0" u="none" strike="noStrike" kern="1200" cap="none" spc="0" normalizeH="0" baseline="0" noProof="0">
                  <a:ln>
                    <a:noFill/>
                  </a:ln>
                  <a:solidFill>
                    <a:prstClr val="white"/>
                  </a:solidFill>
                  <a:effectLst/>
                  <a:uLnTx/>
                  <a:uFillTx/>
                  <a:latin typeface="Arial Black"/>
                  <a:ea typeface="Arial Black"/>
                  <a:cs typeface="Arial Black"/>
                  <a:sym typeface="Arial Black"/>
                </a:rPr>
                <a:t>Strategy Selection</a:t>
              </a:r>
              <a:endParaRPr kumimoji="0" sz="1467"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Google Shape;111;p22">
              <a:extLst>
                <a:ext uri="{FF2B5EF4-FFF2-40B4-BE49-F238E27FC236}">
                  <a16:creationId xmlns:a16="http://schemas.microsoft.com/office/drawing/2014/main" id="{85C7633B-C3B6-47F8-B682-DAC3DCA4EC41}"/>
                </a:ext>
              </a:extLst>
            </p:cNvPr>
            <p:cNvSpPr/>
            <p:nvPr/>
          </p:nvSpPr>
          <p:spPr>
            <a:xfrm rot="10800000">
              <a:off x="2778218" y="3476305"/>
              <a:ext cx="349200" cy="444300"/>
            </a:xfrm>
            <a:prstGeom prst="rightArrow">
              <a:avLst>
                <a:gd name="adj1" fmla="val 60000"/>
                <a:gd name="adj2" fmla="val 50000"/>
              </a:avLst>
            </a:prstGeom>
            <a:solidFill>
              <a:srgbClr val="ABBADE"/>
            </a:solidFill>
            <a:ln w="9525" cap="flat" cmpd="sng">
              <a:solidFill>
                <a:srgbClr val="002060"/>
              </a:solidFill>
              <a:prstDash val="solid"/>
              <a:round/>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Google Shape;112;p22">
              <a:extLst>
                <a:ext uri="{FF2B5EF4-FFF2-40B4-BE49-F238E27FC236}">
                  <a16:creationId xmlns:a16="http://schemas.microsoft.com/office/drawing/2014/main" id="{07CA71DB-F5E9-45EA-9E25-E8C7E16DEA4A}"/>
                </a:ext>
              </a:extLst>
            </p:cNvPr>
            <p:cNvSpPr txBox="1"/>
            <p:nvPr/>
          </p:nvSpPr>
          <p:spPr>
            <a:xfrm>
              <a:off x="2882923" y="3565216"/>
              <a:ext cx="244500" cy="266400"/>
            </a:xfrm>
            <a:prstGeom prst="rect">
              <a:avLst/>
            </a:prstGeom>
            <a:noFill/>
            <a:ln>
              <a:noFill/>
            </a:ln>
          </p:spPr>
          <p:txBody>
            <a:bodyPr spcFirstLastPara="1" wrap="square" lIns="0" tIns="0" rIns="0" bIns="0" anchor="ctr" anchorCtr="0">
              <a:noAutofit/>
            </a:bodyPr>
            <a:lstStyle/>
            <a:p>
              <a:pPr marL="0" marR="0" lvl="0" indent="0" algn="ctr" defTabSz="914400" rtl="0" eaLnBrk="1" fontAlgn="auto" latinLnBrk="0" hangingPunct="1">
                <a:lnSpc>
                  <a:spcPct val="90000"/>
                </a:lnSpc>
                <a:spcBef>
                  <a:spcPts val="0"/>
                </a:spcBef>
                <a:spcAft>
                  <a:spcPts val="0"/>
                </a:spcAft>
                <a:buClr>
                  <a:prstClr val="black"/>
                </a:buClr>
                <a:buSzPts val="800"/>
                <a:buFontTx/>
                <a:buNone/>
                <a:tabLst/>
                <a:defRPr/>
              </a:pPr>
              <a:endParaRPr kumimoji="0" sz="1067"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17" name="Google Shape;113;p22">
              <a:extLst>
                <a:ext uri="{FF2B5EF4-FFF2-40B4-BE49-F238E27FC236}">
                  <a16:creationId xmlns:a16="http://schemas.microsoft.com/office/drawing/2014/main" id="{EF6EEB82-2A79-4CAD-9DC7-AEBE31E21D15}"/>
                </a:ext>
              </a:extLst>
            </p:cNvPr>
            <p:cNvSpPr/>
            <p:nvPr/>
          </p:nvSpPr>
          <p:spPr>
            <a:xfrm>
              <a:off x="1297129" y="3040360"/>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Google Shape;114;p22">
              <a:extLst>
                <a:ext uri="{FF2B5EF4-FFF2-40B4-BE49-F238E27FC236}">
                  <a16:creationId xmlns:a16="http://schemas.microsoft.com/office/drawing/2014/main" id="{6EC53547-BDD6-458F-9611-0A7F83B5F90C}"/>
                </a:ext>
              </a:extLst>
            </p:cNvPr>
            <p:cNvSpPr txBox="1"/>
            <p:nvPr/>
          </p:nvSpPr>
          <p:spPr>
            <a:xfrm>
              <a:off x="1297127" y="3233113"/>
              <a:ext cx="1316400" cy="930600"/>
            </a:xfrm>
            <a:prstGeom prst="rect">
              <a:avLst/>
            </a:prstGeom>
            <a:noFill/>
            <a:ln>
              <a:noFill/>
            </a:ln>
          </p:spPr>
          <p:txBody>
            <a:bodyPr spcFirstLastPara="1" wrap="square" lIns="15233" tIns="15233" rIns="15233" bIns="15233" anchor="ctr" anchorCtr="0">
              <a:noAutofit/>
            </a:bodyPr>
            <a:lstStyle/>
            <a:p>
              <a:pPr marL="0" marR="0" lvl="0" indent="0" algn="ctr" defTabSz="914400" rtl="0" eaLnBrk="1" fontAlgn="auto" latinLnBrk="0" hangingPunct="1">
                <a:lnSpc>
                  <a:spcPct val="90000"/>
                </a:lnSpc>
                <a:spcBef>
                  <a:spcPts val="400"/>
                </a:spcBef>
                <a:spcAft>
                  <a:spcPts val="0"/>
                </a:spcAft>
                <a:buClr>
                  <a:prstClr val="white"/>
                </a:buClr>
                <a:buSzPts val="900"/>
                <a:buFontTx/>
                <a:buNone/>
                <a:tabLst/>
                <a:defRPr/>
              </a:pPr>
              <a:r>
                <a:rPr kumimoji="0" lang="en"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Strategy </a:t>
              </a:r>
              <a:r>
                <a:rPr kumimoji="0" lang="en" sz="1067" b="0" i="0" u="none" strike="noStrike" kern="1200" cap="none" spc="0" normalizeH="0" baseline="0" noProof="0" dirty="0">
                  <a:ln>
                    <a:noFill/>
                  </a:ln>
                  <a:solidFill>
                    <a:prstClr val="white"/>
                  </a:solidFill>
                  <a:effectLst/>
                  <a:uLnTx/>
                  <a:uFillTx/>
                  <a:latin typeface="Arial Black"/>
                  <a:ea typeface="Arial Black"/>
                  <a:cs typeface="Arial Black"/>
                  <a:sym typeface="Arial Black"/>
                </a:rPr>
                <a:t>Implementation</a:t>
              </a:r>
              <a:endParaRPr kumimoji="0" sz="1333"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oogle Shape;115;p22">
              <a:extLst>
                <a:ext uri="{FF2B5EF4-FFF2-40B4-BE49-F238E27FC236}">
                  <a16:creationId xmlns:a16="http://schemas.microsoft.com/office/drawing/2014/main" id="{46D6A0A8-F2A0-46AC-AA77-90EE57CD411A}"/>
                </a:ext>
              </a:extLst>
            </p:cNvPr>
            <p:cNvSpPr/>
            <p:nvPr/>
          </p:nvSpPr>
          <p:spPr>
            <a:xfrm rot="-6480882">
              <a:off x="1478424" y="2546478"/>
              <a:ext cx="349220" cy="444185"/>
            </a:xfrm>
            <a:prstGeom prst="rightArrow">
              <a:avLst>
                <a:gd name="adj1" fmla="val 60000"/>
                <a:gd name="adj2" fmla="val 50000"/>
              </a:avLst>
            </a:prstGeom>
            <a:solidFill>
              <a:srgbClr val="ABBADE"/>
            </a:solidFill>
            <a:ln w="9525" cap="flat" cmpd="sng">
              <a:solidFill>
                <a:srgbClr val="002060"/>
              </a:solidFill>
              <a:prstDash val="solid"/>
              <a:round/>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Google Shape;116;p22">
              <a:extLst>
                <a:ext uri="{FF2B5EF4-FFF2-40B4-BE49-F238E27FC236}">
                  <a16:creationId xmlns:a16="http://schemas.microsoft.com/office/drawing/2014/main" id="{9B9E5FFF-4FB7-41E1-BDD2-A75A1523761B}"/>
                </a:ext>
              </a:extLst>
            </p:cNvPr>
            <p:cNvSpPr txBox="1"/>
            <p:nvPr/>
          </p:nvSpPr>
          <p:spPr>
            <a:xfrm rot="4319249">
              <a:off x="1547085" y="2685177"/>
              <a:ext cx="244482" cy="266587"/>
            </a:xfrm>
            <a:prstGeom prst="rect">
              <a:avLst/>
            </a:prstGeom>
            <a:noFill/>
            <a:ln>
              <a:noFill/>
            </a:ln>
          </p:spPr>
          <p:txBody>
            <a:bodyPr spcFirstLastPara="1" wrap="square" lIns="0" tIns="0" rIns="0" bIns="0" anchor="ctr" anchorCtr="0">
              <a:noAutofit/>
            </a:bodyPr>
            <a:lstStyle/>
            <a:p>
              <a:pPr marL="0" marR="0" lvl="0" indent="0" algn="ctr" defTabSz="914400" rtl="0" eaLnBrk="1" fontAlgn="auto" latinLnBrk="0" hangingPunct="1">
                <a:lnSpc>
                  <a:spcPct val="90000"/>
                </a:lnSpc>
                <a:spcBef>
                  <a:spcPts val="0"/>
                </a:spcBef>
                <a:spcAft>
                  <a:spcPts val="0"/>
                </a:spcAft>
                <a:buClr>
                  <a:prstClr val="black"/>
                </a:buClr>
                <a:buSzPts val="800"/>
                <a:buFontTx/>
                <a:buNone/>
                <a:tabLst/>
                <a:defRPr/>
              </a:pPr>
              <a:endParaRPr kumimoji="0" sz="1067"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21" name="Google Shape;117;p22">
              <a:extLst>
                <a:ext uri="{FF2B5EF4-FFF2-40B4-BE49-F238E27FC236}">
                  <a16:creationId xmlns:a16="http://schemas.microsoft.com/office/drawing/2014/main" id="{406BB954-73E3-47CD-B949-2E8EBBF1C0E9}"/>
                </a:ext>
              </a:extLst>
            </p:cNvPr>
            <p:cNvSpPr/>
            <p:nvPr/>
          </p:nvSpPr>
          <p:spPr>
            <a:xfrm>
              <a:off x="686736" y="1161763"/>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Google Shape;118;p22">
              <a:extLst>
                <a:ext uri="{FF2B5EF4-FFF2-40B4-BE49-F238E27FC236}">
                  <a16:creationId xmlns:a16="http://schemas.microsoft.com/office/drawing/2014/main" id="{526FCE9B-960C-4B57-88AC-DF9B3ABDC792}"/>
                </a:ext>
              </a:extLst>
            </p:cNvPr>
            <p:cNvSpPr txBox="1"/>
            <p:nvPr/>
          </p:nvSpPr>
          <p:spPr>
            <a:xfrm>
              <a:off x="879497" y="1354524"/>
              <a:ext cx="930600" cy="930600"/>
            </a:xfrm>
            <a:prstGeom prst="rect">
              <a:avLst/>
            </a:prstGeom>
            <a:noFill/>
            <a:ln>
              <a:noFill/>
            </a:ln>
          </p:spPr>
          <p:txBody>
            <a:bodyPr spcFirstLastPara="1" wrap="square" lIns="15233" tIns="15233" rIns="15233" bIns="152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 sz="1200" b="0" i="0" u="none" strike="noStrike" kern="1200" cap="none" spc="0" normalizeH="0" baseline="0" noProof="0">
                  <a:ln>
                    <a:noFill/>
                  </a:ln>
                  <a:solidFill>
                    <a:prstClr val="white"/>
                  </a:solidFill>
                  <a:effectLst/>
                  <a:uLnTx/>
                  <a:uFillTx/>
                  <a:latin typeface="Arial Black"/>
                  <a:ea typeface="Arial Black"/>
                  <a:cs typeface="Arial Black"/>
                  <a:sym typeface="Arial Black"/>
                </a:rPr>
                <a:t>Strategy Analysis</a:t>
              </a:r>
              <a:endParaRPr kumimoji="0" sz="1467"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Google Shape;119;p22">
              <a:extLst>
                <a:ext uri="{FF2B5EF4-FFF2-40B4-BE49-F238E27FC236}">
                  <a16:creationId xmlns:a16="http://schemas.microsoft.com/office/drawing/2014/main" id="{51E79B8E-E2AE-4130-A411-E19BF6CE83B8}"/>
                </a:ext>
              </a:extLst>
            </p:cNvPr>
            <p:cNvSpPr/>
            <p:nvPr/>
          </p:nvSpPr>
          <p:spPr>
            <a:xfrm rot="-2159037">
              <a:off x="1961216" y="1023149"/>
              <a:ext cx="349242" cy="444173"/>
            </a:xfrm>
            <a:prstGeom prst="rightArrow">
              <a:avLst>
                <a:gd name="adj1" fmla="val 60000"/>
                <a:gd name="adj2" fmla="val 50000"/>
              </a:avLst>
            </a:prstGeom>
            <a:solidFill>
              <a:srgbClr val="ABBADE"/>
            </a:solidFill>
            <a:ln w="9525" cap="flat" cmpd="sng">
              <a:solidFill>
                <a:srgbClr val="002060"/>
              </a:solidFill>
              <a:prstDash val="solid"/>
              <a:round/>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Google Shape;120;p22">
              <a:extLst>
                <a:ext uri="{FF2B5EF4-FFF2-40B4-BE49-F238E27FC236}">
                  <a16:creationId xmlns:a16="http://schemas.microsoft.com/office/drawing/2014/main" id="{BEF21205-AEB0-4A16-96F6-4613F2D2C31F}"/>
                </a:ext>
              </a:extLst>
            </p:cNvPr>
            <p:cNvSpPr txBox="1"/>
            <p:nvPr/>
          </p:nvSpPr>
          <p:spPr>
            <a:xfrm rot="-2160712">
              <a:off x="1971206" y="1142738"/>
              <a:ext cx="244407" cy="266552"/>
            </a:xfrm>
            <a:prstGeom prst="rect">
              <a:avLst/>
            </a:prstGeom>
            <a:noFill/>
            <a:ln>
              <a:noFill/>
            </a:ln>
          </p:spPr>
          <p:txBody>
            <a:bodyPr spcFirstLastPara="1" wrap="square" lIns="0" tIns="0" rIns="0" bIns="0" anchor="ctr" anchorCtr="0">
              <a:noAutofit/>
            </a:bodyPr>
            <a:lstStyle/>
            <a:p>
              <a:pPr marL="0" marR="0" lvl="0" indent="0" algn="ctr" defTabSz="914400" rtl="0" eaLnBrk="1" fontAlgn="auto" latinLnBrk="0" hangingPunct="1">
                <a:lnSpc>
                  <a:spcPct val="90000"/>
                </a:lnSpc>
                <a:spcBef>
                  <a:spcPts val="0"/>
                </a:spcBef>
                <a:spcAft>
                  <a:spcPts val="0"/>
                </a:spcAft>
                <a:buClr>
                  <a:prstClr val="black"/>
                </a:buClr>
                <a:buSzPts val="800"/>
                <a:buFontTx/>
                <a:buNone/>
                <a:tabLst/>
                <a:defRPr/>
              </a:pPr>
              <a:endParaRPr kumimoji="0" sz="1067" b="0" i="0" u="none" strike="noStrike" kern="1200" cap="none" spc="0" normalizeH="0" baseline="0" noProof="0">
                <a:ln>
                  <a:noFill/>
                </a:ln>
                <a:solidFill>
                  <a:prstClr val="white"/>
                </a:solidFill>
                <a:effectLst/>
                <a:uLnTx/>
                <a:uFillTx/>
                <a:latin typeface="Calibri"/>
                <a:ea typeface="Calibri"/>
                <a:cs typeface="Calibri"/>
                <a:sym typeface="Calibri"/>
              </a:endParaRPr>
            </a:p>
          </p:txBody>
        </p:sp>
      </p:grpSp>
      <p:pic>
        <p:nvPicPr>
          <p:cNvPr id="25" name="Picture 24">
            <a:extLst>
              <a:ext uri="{FF2B5EF4-FFF2-40B4-BE49-F238E27FC236}">
                <a16:creationId xmlns:a16="http://schemas.microsoft.com/office/drawing/2014/main" id="{6645A519-5C2A-4E8B-8F2C-86D173A37876}"/>
              </a:ext>
            </a:extLst>
          </p:cNvPr>
          <p:cNvPicPr>
            <a:picLocks noChangeAspect="1"/>
          </p:cNvPicPr>
          <p:nvPr/>
        </p:nvPicPr>
        <p:blipFill>
          <a:blip r:embed="rId2"/>
          <a:stretch>
            <a:fillRect/>
          </a:stretch>
        </p:blipFill>
        <p:spPr>
          <a:xfrm>
            <a:off x="-46373" y="1297536"/>
            <a:ext cx="5980834" cy="4133446"/>
          </a:xfrm>
          <a:prstGeom prst="rect">
            <a:avLst/>
          </a:prstGeom>
          <a:solidFill>
            <a:srgbClr val="FFFFFF"/>
          </a:solidFill>
        </p:spPr>
      </p:pic>
    </p:spTree>
    <p:extLst>
      <p:ext uri="{BB962C8B-B14F-4D97-AF65-F5344CB8AC3E}">
        <p14:creationId xmlns:p14="http://schemas.microsoft.com/office/powerpoint/2010/main" val="2200656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6645A519-5C2A-4E8B-8F2C-86D173A37876}"/>
              </a:ext>
            </a:extLst>
          </p:cNvPr>
          <p:cNvPicPr>
            <a:picLocks noChangeAspect="1"/>
          </p:cNvPicPr>
          <p:nvPr/>
        </p:nvPicPr>
        <p:blipFill>
          <a:blip r:embed="rId2"/>
          <a:stretch>
            <a:fillRect/>
          </a:stretch>
        </p:blipFill>
        <p:spPr>
          <a:xfrm>
            <a:off x="-188323" y="88435"/>
            <a:ext cx="11736344" cy="6276108"/>
          </a:xfrm>
          <a:prstGeom prst="rect">
            <a:avLst/>
          </a:prstGeom>
          <a:noFill/>
        </p:spPr>
      </p:pic>
      <p:sp>
        <p:nvSpPr>
          <p:cNvPr id="4" name="Google Shape;101;p22">
            <a:extLst>
              <a:ext uri="{FF2B5EF4-FFF2-40B4-BE49-F238E27FC236}">
                <a16:creationId xmlns:a16="http://schemas.microsoft.com/office/drawing/2014/main" id="{BD9A276C-FA92-4EAB-B991-A3E0071B2689}"/>
              </a:ext>
            </a:extLst>
          </p:cNvPr>
          <p:cNvSpPr/>
          <p:nvPr/>
        </p:nvSpPr>
        <p:spPr>
          <a:xfrm>
            <a:off x="3823702" y="88435"/>
            <a:ext cx="16647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US"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Data </a:t>
            </a:r>
          </a:p>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US"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Analysis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Google Shape;105;p22">
            <a:extLst>
              <a:ext uri="{FF2B5EF4-FFF2-40B4-BE49-F238E27FC236}">
                <a16:creationId xmlns:a16="http://schemas.microsoft.com/office/drawing/2014/main" id="{14D64FA0-1C41-4A45-B4B1-F6A31BE688DF}"/>
              </a:ext>
            </a:extLst>
          </p:cNvPr>
          <p:cNvSpPr/>
          <p:nvPr/>
        </p:nvSpPr>
        <p:spPr>
          <a:xfrm>
            <a:off x="7715761" y="660033"/>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US"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Set Goals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Google Shape;109;p22">
            <a:extLst>
              <a:ext uri="{FF2B5EF4-FFF2-40B4-BE49-F238E27FC236}">
                <a16:creationId xmlns:a16="http://schemas.microsoft.com/office/drawing/2014/main" id="{3966E9F3-33E4-44C6-ADBF-2566CFB05F96}"/>
              </a:ext>
            </a:extLst>
          </p:cNvPr>
          <p:cNvSpPr/>
          <p:nvPr/>
        </p:nvSpPr>
        <p:spPr>
          <a:xfrm>
            <a:off x="8373961" y="2558160"/>
            <a:ext cx="1453018" cy="1057531"/>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US"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Strategy Selection</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Google Shape;113;p22">
            <a:extLst>
              <a:ext uri="{FF2B5EF4-FFF2-40B4-BE49-F238E27FC236}">
                <a16:creationId xmlns:a16="http://schemas.microsoft.com/office/drawing/2014/main" id="{B3557B19-DB60-42B8-8CC1-6A125FA3C86E}"/>
              </a:ext>
            </a:extLst>
          </p:cNvPr>
          <p:cNvSpPr/>
          <p:nvPr/>
        </p:nvSpPr>
        <p:spPr>
          <a:xfrm>
            <a:off x="5026706" y="4719932"/>
            <a:ext cx="2336807"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ctr" defTabSz="914400" rtl="0" eaLnBrk="1" fontAlgn="auto" latinLnBrk="0" hangingPunct="1">
              <a:lnSpc>
                <a:spcPct val="90000"/>
              </a:lnSpc>
              <a:spcBef>
                <a:spcPts val="400"/>
              </a:spcBef>
              <a:spcAft>
                <a:spcPts val="0"/>
              </a:spcAft>
              <a:buClr>
                <a:prstClr val="white"/>
              </a:buClr>
              <a:buSzPts val="900"/>
              <a:buFontTx/>
              <a:buNone/>
              <a:tabLst/>
              <a:defRPr/>
            </a:pPr>
            <a:r>
              <a:rPr kumimoji="0" lang="en-US"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Strategy Implementation</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Google Shape;117;p22">
            <a:extLst>
              <a:ext uri="{FF2B5EF4-FFF2-40B4-BE49-F238E27FC236}">
                <a16:creationId xmlns:a16="http://schemas.microsoft.com/office/drawing/2014/main" id="{C784AF88-DE8E-4D1F-8481-D9488B5FA24F}"/>
              </a:ext>
            </a:extLst>
          </p:cNvPr>
          <p:cNvSpPr/>
          <p:nvPr/>
        </p:nvSpPr>
        <p:spPr>
          <a:xfrm>
            <a:off x="2283759" y="2862203"/>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US"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Strategy Analysis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926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5F2F287-6A23-4BB5-9E90-B758E00DA106}"/>
              </a:ext>
            </a:extLst>
          </p:cNvPr>
          <p:cNvGraphicFramePr>
            <a:graphicFrameLocks noGrp="1"/>
          </p:cNvGraphicFramePr>
          <p:nvPr>
            <p:extLst>
              <p:ext uri="{D42A27DB-BD31-4B8C-83A1-F6EECF244321}">
                <p14:modId xmlns:p14="http://schemas.microsoft.com/office/powerpoint/2010/main" val="1679056129"/>
              </p:ext>
            </p:extLst>
          </p:nvPr>
        </p:nvGraphicFramePr>
        <p:xfrm>
          <a:off x="883171" y="385373"/>
          <a:ext cx="10006560" cy="5753100"/>
        </p:xfrm>
        <a:graphic>
          <a:graphicData uri="http://schemas.openxmlformats.org/drawingml/2006/table">
            <a:tbl>
              <a:tblPr/>
              <a:tblGrid>
                <a:gridCol w="1991596">
                  <a:extLst>
                    <a:ext uri="{9D8B030D-6E8A-4147-A177-3AD203B41FA5}">
                      <a16:colId xmlns:a16="http://schemas.microsoft.com/office/drawing/2014/main" val="1462726571"/>
                    </a:ext>
                  </a:extLst>
                </a:gridCol>
                <a:gridCol w="2003741">
                  <a:extLst>
                    <a:ext uri="{9D8B030D-6E8A-4147-A177-3AD203B41FA5}">
                      <a16:colId xmlns:a16="http://schemas.microsoft.com/office/drawing/2014/main" val="3204820657"/>
                    </a:ext>
                  </a:extLst>
                </a:gridCol>
                <a:gridCol w="2003741">
                  <a:extLst>
                    <a:ext uri="{9D8B030D-6E8A-4147-A177-3AD203B41FA5}">
                      <a16:colId xmlns:a16="http://schemas.microsoft.com/office/drawing/2014/main" val="734009979"/>
                    </a:ext>
                  </a:extLst>
                </a:gridCol>
                <a:gridCol w="2003741">
                  <a:extLst>
                    <a:ext uri="{9D8B030D-6E8A-4147-A177-3AD203B41FA5}">
                      <a16:colId xmlns:a16="http://schemas.microsoft.com/office/drawing/2014/main" val="2922706155"/>
                    </a:ext>
                  </a:extLst>
                </a:gridCol>
                <a:gridCol w="2003741">
                  <a:extLst>
                    <a:ext uri="{9D8B030D-6E8A-4147-A177-3AD203B41FA5}">
                      <a16:colId xmlns:a16="http://schemas.microsoft.com/office/drawing/2014/main" val="1439882584"/>
                    </a:ext>
                  </a:extLst>
                </a:gridCol>
              </a:tblGrid>
              <a:tr h="635270">
                <a:tc>
                  <a:txBody>
                    <a:bodyPr/>
                    <a:lstStyle/>
                    <a:p>
                      <a:pPr algn="ctr" rtl="0" fontAlgn="t">
                        <a:spcBef>
                          <a:spcPts val="0"/>
                        </a:spcBef>
                        <a:spcAft>
                          <a:spcPts val="0"/>
                        </a:spcAft>
                      </a:pPr>
                      <a:r>
                        <a:rPr lang="en-US" sz="1800" b="1" i="0" u="none" strike="noStrike" dirty="0">
                          <a:solidFill>
                            <a:srgbClr val="000000"/>
                          </a:solidFill>
                          <a:effectLst/>
                          <a:latin typeface="Open Sans" panose="020B0606030504020204" pitchFamily="34" charset="0"/>
                        </a:rPr>
                        <a:t>Data Analysis</a:t>
                      </a: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92D050"/>
                    </a:solidFill>
                  </a:tcPr>
                </a:tc>
                <a:tc>
                  <a:txBody>
                    <a:bodyPr/>
                    <a:lstStyle/>
                    <a:p>
                      <a:pPr algn="ctr" rtl="0" fontAlgn="t">
                        <a:spcBef>
                          <a:spcPts val="0"/>
                        </a:spcBef>
                        <a:spcAft>
                          <a:spcPts val="0"/>
                        </a:spcAft>
                      </a:pPr>
                      <a:r>
                        <a:rPr lang="en-US" sz="1800" b="1" i="0" u="none" strike="noStrike" dirty="0">
                          <a:solidFill>
                            <a:srgbClr val="000000"/>
                          </a:solidFill>
                          <a:effectLst/>
                          <a:latin typeface="Open Sans" panose="020B0606030504020204" pitchFamily="34" charset="0"/>
                        </a:rPr>
                        <a:t>Set Goals</a:t>
                      </a: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00"/>
                    </a:solidFill>
                  </a:tcPr>
                </a:tc>
                <a:tc>
                  <a:txBody>
                    <a:bodyPr/>
                    <a:lstStyle/>
                    <a:p>
                      <a:pPr algn="ctr" rtl="0" fontAlgn="t">
                        <a:spcBef>
                          <a:spcPts val="0"/>
                        </a:spcBef>
                        <a:spcAft>
                          <a:spcPts val="0"/>
                        </a:spcAft>
                      </a:pPr>
                      <a:r>
                        <a:rPr lang="en-US" sz="1800" b="1" i="0" u="none" strike="noStrike" dirty="0">
                          <a:solidFill>
                            <a:srgbClr val="000000"/>
                          </a:solidFill>
                          <a:effectLst/>
                          <a:latin typeface="Open Sans" panose="020B0606030504020204" pitchFamily="34" charset="0"/>
                        </a:rPr>
                        <a:t>Strategy Selection</a:t>
                      </a: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6699"/>
                    </a:solidFill>
                  </a:tcPr>
                </a:tc>
                <a:tc>
                  <a:txBody>
                    <a:bodyPr/>
                    <a:lstStyle/>
                    <a:p>
                      <a:pPr algn="ctr" rtl="0" fontAlgn="t">
                        <a:spcBef>
                          <a:spcPts val="0"/>
                        </a:spcBef>
                        <a:spcAft>
                          <a:spcPts val="0"/>
                        </a:spcAft>
                      </a:pPr>
                      <a:r>
                        <a:rPr lang="en-US" sz="1800" b="1" i="0" u="none" strike="noStrike" dirty="0">
                          <a:solidFill>
                            <a:srgbClr val="000000"/>
                          </a:solidFill>
                          <a:effectLst/>
                          <a:latin typeface="Open Sans" panose="020B0606030504020204" pitchFamily="34" charset="0"/>
                        </a:rPr>
                        <a:t>Strategy Implementation</a:t>
                      </a: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6699"/>
                    </a:solidFill>
                  </a:tcPr>
                </a:tc>
                <a:tc>
                  <a:txBody>
                    <a:bodyPr/>
                    <a:lstStyle/>
                    <a:p>
                      <a:pPr algn="ctr" rtl="0" fontAlgn="t">
                        <a:spcBef>
                          <a:spcPts val="0"/>
                        </a:spcBef>
                        <a:spcAft>
                          <a:spcPts val="0"/>
                        </a:spcAft>
                      </a:pPr>
                      <a:r>
                        <a:rPr lang="en-US" sz="1800" b="1" i="0" u="none" strike="noStrike" dirty="0">
                          <a:solidFill>
                            <a:srgbClr val="000000"/>
                          </a:solidFill>
                          <a:effectLst/>
                          <a:latin typeface="Open Sans" panose="020B0606030504020204" pitchFamily="34" charset="0"/>
                        </a:rPr>
                        <a:t>Strategy Analysis</a:t>
                      </a: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6699"/>
                    </a:solidFill>
                  </a:tcPr>
                </a:tc>
                <a:extLst>
                  <a:ext uri="{0D108BD9-81ED-4DB2-BD59-A6C34878D82A}">
                    <a16:rowId xmlns:a16="http://schemas.microsoft.com/office/drawing/2014/main" val="3562043930"/>
                  </a:ext>
                </a:extLst>
              </a:tr>
              <a:tr h="4723714">
                <a:tc>
                  <a:txBody>
                    <a:bodyPr/>
                    <a:lstStyle/>
                    <a:p>
                      <a:pPr rtl="0" fontAlgn="t">
                        <a:spcBef>
                          <a:spcPts val="0"/>
                        </a:spcBef>
                        <a:spcAft>
                          <a:spcPts val="0"/>
                        </a:spcAft>
                      </a:pPr>
                      <a:r>
                        <a:rPr lang="en-US" sz="1800" b="0" i="0" u="none" strike="noStrike" dirty="0">
                          <a:solidFill>
                            <a:srgbClr val="000000"/>
                          </a:solidFill>
                          <a:effectLst/>
                          <a:latin typeface="Open Sans" panose="020B0606030504020204" pitchFamily="34" charset="0"/>
                        </a:rPr>
                        <a:t>-Identify and analyze data sources, both qualitative &amp; quantitative</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-Prioritize and compare data: perception vs. reality</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-Analyze prioritized data points</a:t>
                      </a:r>
                      <a:endParaRPr lang="en-US" sz="1800" dirty="0">
                        <a:effectLst/>
                      </a:endParaRPr>
                    </a:p>
                    <a:p>
                      <a:pPr fontAlgn="t"/>
                      <a:br>
                        <a:rPr lang="en-US" sz="1800" dirty="0">
                          <a:effectLst/>
                        </a:rPr>
                      </a:br>
                      <a:br>
                        <a:rPr lang="en-US" sz="1800" dirty="0">
                          <a:effectLst/>
                        </a:rPr>
                      </a:br>
                      <a:br>
                        <a:rPr lang="en-US" sz="1800" dirty="0">
                          <a:effectLst/>
                        </a:rPr>
                      </a:b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92D050"/>
                    </a:solidFill>
                  </a:tcPr>
                </a:tc>
                <a:tc>
                  <a:txBody>
                    <a:bodyPr/>
                    <a:lstStyle/>
                    <a:p>
                      <a:pPr rtl="0" fontAlgn="t">
                        <a:spcBef>
                          <a:spcPts val="0"/>
                        </a:spcBef>
                        <a:spcAft>
                          <a:spcPts val="0"/>
                        </a:spcAft>
                      </a:pPr>
                      <a:r>
                        <a:rPr lang="en-US" sz="1800" b="0" i="0" u="none" strike="noStrike" dirty="0">
                          <a:solidFill>
                            <a:srgbClr val="000000"/>
                          </a:solidFill>
                          <a:effectLst/>
                          <a:latin typeface="Open Sans" panose="020B0606030504020204" pitchFamily="34" charset="0"/>
                        </a:rPr>
                        <a:t>-Clarify core values and vision</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-Set and align goals with data</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-Move State Board Outcomes &amp; Definition of Successful High School Graduate</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-Involve and engage family, community, and business</a:t>
                      </a: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FF00"/>
                    </a:solidFill>
                  </a:tcPr>
                </a:tc>
                <a:tc>
                  <a:txBody>
                    <a:bodyPr/>
                    <a:lstStyle/>
                    <a:p>
                      <a:pPr rtl="0" fontAlgn="t">
                        <a:spcBef>
                          <a:spcPts val="0"/>
                        </a:spcBef>
                        <a:spcAft>
                          <a:spcPts val="0"/>
                        </a:spcAft>
                      </a:pPr>
                      <a:r>
                        <a:rPr lang="en-US" sz="1800" b="0" i="0" u="none" strike="noStrike" dirty="0">
                          <a:solidFill>
                            <a:srgbClr val="000000"/>
                          </a:solidFill>
                          <a:effectLst/>
                          <a:latin typeface="Open Sans" panose="020B0606030504020204" pitchFamily="34" charset="0"/>
                        </a:rPr>
                        <a:t>-Select measurable strategies</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 -Select evidence-based strategies</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-Strategies support your goals </a:t>
                      </a: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6699"/>
                    </a:solidFill>
                  </a:tcPr>
                </a:tc>
                <a:tc>
                  <a:txBody>
                    <a:bodyPr/>
                    <a:lstStyle/>
                    <a:p>
                      <a:pPr rtl="0" fontAlgn="t">
                        <a:spcBef>
                          <a:spcPts val="0"/>
                        </a:spcBef>
                        <a:spcAft>
                          <a:spcPts val="0"/>
                        </a:spcAft>
                      </a:pPr>
                      <a:r>
                        <a:rPr lang="en-US" sz="1800" b="0" i="0" u="none" strike="noStrike" dirty="0">
                          <a:solidFill>
                            <a:srgbClr val="000000"/>
                          </a:solidFill>
                          <a:effectLst/>
                          <a:latin typeface="Open Sans" panose="020B0606030504020204" pitchFamily="34" charset="0"/>
                        </a:rPr>
                        <a:t>-Create an implementation plan </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-Support with professional development </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-Execute and sustain with fidelity</a:t>
                      </a:r>
                      <a:endParaRPr lang="en-US" sz="1800" dirty="0">
                        <a:effectLst/>
                      </a:endParaRPr>
                    </a:p>
                    <a:p>
                      <a:pPr fontAlgn="t"/>
                      <a:br>
                        <a:rPr lang="en-US" sz="1800" dirty="0">
                          <a:effectLst/>
                        </a:rPr>
                      </a:br>
                      <a:br>
                        <a:rPr lang="en-US" sz="1800" dirty="0">
                          <a:effectLst/>
                        </a:rPr>
                      </a:br>
                      <a:br>
                        <a:rPr lang="en-US" sz="1800" dirty="0">
                          <a:effectLst/>
                        </a:rPr>
                      </a:b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6699"/>
                    </a:solidFill>
                  </a:tcPr>
                </a:tc>
                <a:tc>
                  <a:txBody>
                    <a:bodyPr/>
                    <a:lstStyle/>
                    <a:p>
                      <a:pPr rtl="0" fontAlgn="t">
                        <a:spcBef>
                          <a:spcPts val="0"/>
                        </a:spcBef>
                        <a:spcAft>
                          <a:spcPts val="0"/>
                        </a:spcAft>
                      </a:pPr>
                      <a:r>
                        <a:rPr lang="en-US" sz="1800" b="0" i="0" u="none" strike="noStrike" dirty="0">
                          <a:solidFill>
                            <a:srgbClr val="000000"/>
                          </a:solidFill>
                          <a:effectLst/>
                          <a:latin typeface="Open Sans" panose="020B0606030504020204" pitchFamily="34" charset="0"/>
                        </a:rPr>
                        <a:t>-Evaluate </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-Monitor </a:t>
                      </a:r>
                      <a:endParaRPr lang="en-US" sz="1800" dirty="0">
                        <a:effectLst/>
                      </a:endParaRPr>
                    </a:p>
                    <a:p>
                      <a:pPr rtl="0" fontAlgn="t">
                        <a:spcBef>
                          <a:spcPts val="0"/>
                        </a:spcBef>
                        <a:spcAft>
                          <a:spcPts val="0"/>
                        </a:spcAft>
                      </a:pPr>
                      <a:br>
                        <a:rPr lang="en-US" sz="1800" dirty="0">
                          <a:effectLst/>
                        </a:rPr>
                      </a:br>
                      <a:r>
                        <a:rPr lang="en-US" sz="1800" b="0" i="0" u="none" strike="noStrike" dirty="0">
                          <a:solidFill>
                            <a:srgbClr val="000000"/>
                          </a:solidFill>
                          <a:effectLst/>
                          <a:latin typeface="Open Sans" panose="020B0606030504020204" pitchFamily="34" charset="0"/>
                        </a:rPr>
                        <a:t>-Adjust </a:t>
                      </a:r>
                      <a:endParaRPr lang="en-US" sz="1800" dirty="0">
                        <a:effectLst/>
                      </a:endParaRPr>
                    </a:p>
                    <a:p>
                      <a:pPr fontAlgn="t"/>
                      <a:br>
                        <a:rPr lang="en-US" sz="1800" dirty="0">
                          <a:effectLst/>
                        </a:rPr>
                      </a:br>
                      <a:br>
                        <a:rPr lang="en-US" sz="1800" dirty="0">
                          <a:effectLst/>
                        </a:rPr>
                      </a:br>
                      <a:endParaRPr lang="en-US" sz="1800" dirty="0">
                        <a:effectLst/>
                      </a:endParaRPr>
                    </a:p>
                  </a:txBody>
                  <a:tcPr marL="66675" marR="66675" marT="66675" marB="66675">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FF6699"/>
                    </a:solidFill>
                  </a:tcPr>
                </a:tc>
                <a:extLst>
                  <a:ext uri="{0D108BD9-81ED-4DB2-BD59-A6C34878D82A}">
                    <a16:rowId xmlns:a16="http://schemas.microsoft.com/office/drawing/2014/main" val="1275143259"/>
                  </a:ext>
                </a:extLst>
              </a:tr>
            </a:tbl>
          </a:graphicData>
        </a:graphic>
      </p:graphicFrame>
    </p:spTree>
    <p:extLst>
      <p:ext uri="{BB962C8B-B14F-4D97-AF65-F5344CB8AC3E}">
        <p14:creationId xmlns:p14="http://schemas.microsoft.com/office/powerpoint/2010/main" val="1498175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AEE6B-4DF8-4946-9118-413FC10E0887}"/>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Regional Support Model Concept Feedback </a:t>
            </a:r>
            <a:r>
              <a:rPr lang="en-US" sz="4000" dirty="0">
                <a:latin typeface="Open Sans Semibold" panose="020B0706030804020204" pitchFamily="34" charset="0"/>
                <a:ea typeface="Open Sans Semibold" panose="020B0706030804020204" pitchFamily="34" charset="0"/>
                <a:cs typeface="Open Sans Semibold" panose="020B0706030804020204" pitchFamily="34" charset="0"/>
              </a:rPr>
              <a:t>(</a:t>
            </a:r>
            <a:r>
              <a:rPr lang="en-US" sz="4000" dirty="0" err="1">
                <a:latin typeface="Open Sans Semibold" panose="020B0706030804020204" pitchFamily="34" charset="0"/>
                <a:ea typeface="Open Sans Semibold" panose="020B0706030804020204" pitchFamily="34" charset="0"/>
                <a:cs typeface="Open Sans Semibold" panose="020B0706030804020204" pitchFamily="34" charset="0"/>
              </a:rPr>
              <a:t>Menti</a:t>
            </a:r>
            <a:r>
              <a:rPr lang="en-US" sz="4000" dirty="0">
                <a:latin typeface="Open Sans Semibold" panose="020B0706030804020204" pitchFamily="34" charset="0"/>
                <a:ea typeface="Open Sans Semibold" panose="020B0706030804020204" pitchFamily="34" charset="0"/>
                <a:cs typeface="Open Sans Semibold" panose="020B0706030804020204" pitchFamily="34" charset="0"/>
              </a:rPr>
              <a:t> Code:  63 75 34 2)</a:t>
            </a:r>
          </a:p>
        </p:txBody>
      </p:sp>
      <p:sp>
        <p:nvSpPr>
          <p:cNvPr id="3" name="Content Placeholder 2">
            <a:extLst>
              <a:ext uri="{FF2B5EF4-FFF2-40B4-BE49-F238E27FC236}">
                <a16:creationId xmlns:a16="http://schemas.microsoft.com/office/drawing/2014/main" id="{B62B4A70-288C-4D74-9247-E881E25DFEE3}"/>
              </a:ext>
            </a:extLst>
          </p:cNvPr>
          <p:cNvSpPr>
            <a:spLocks noGrp="1"/>
          </p:cNvSpPr>
          <p:nvPr>
            <p:ph idx="1"/>
          </p:nvPr>
        </p:nvSpPr>
        <p:spPr>
          <a:xfrm>
            <a:off x="838200" y="1690688"/>
            <a:ext cx="10515600" cy="4486275"/>
          </a:xfrm>
        </p:spPr>
        <p:txBody>
          <a:bodyPr>
            <a:noAutofit/>
          </a:bodyPr>
          <a:lstStyle/>
          <a:p>
            <a:pPr marL="0" indent="0">
              <a:buNone/>
            </a:pPr>
            <a:r>
              <a:rPr lang="en-US" sz="2600" dirty="0">
                <a:latin typeface="Open Sans" panose="020B0606030504020204" pitchFamily="34" charset="0"/>
                <a:ea typeface="Open Sans" panose="020B0606030504020204" pitchFamily="34" charset="0"/>
                <a:cs typeface="Open Sans" panose="020B0606030504020204" pitchFamily="34" charset="0"/>
              </a:rPr>
              <a:t>During the next two years KSDE hopes to fully implement a regional support and training model on continuous improvement across the state.</a:t>
            </a:r>
          </a:p>
          <a:p>
            <a:r>
              <a:rPr lang="en-US" sz="2600" dirty="0">
                <a:latin typeface="Open Sans" panose="020B0606030504020204" pitchFamily="34" charset="0"/>
                <a:ea typeface="Open Sans" panose="020B0606030504020204" pitchFamily="34" charset="0"/>
                <a:cs typeface="Open Sans" panose="020B0606030504020204" pitchFamily="34" charset="0"/>
              </a:rPr>
              <a:t>Should all systems be required to attend? </a:t>
            </a:r>
          </a:p>
          <a:p>
            <a:r>
              <a:rPr lang="en-US" sz="2600" dirty="0">
                <a:latin typeface="Open Sans" panose="020B0606030504020204" pitchFamily="34" charset="0"/>
                <a:ea typeface="Open Sans" panose="020B0606030504020204" pitchFamily="34" charset="0"/>
                <a:cs typeface="Open Sans" panose="020B0606030504020204" pitchFamily="34" charset="0"/>
              </a:rPr>
              <a:t>If the Regional Support and Training Model is only provided to those that need it, what are your thoughts on how that should be determined?</a:t>
            </a:r>
          </a:p>
          <a:p>
            <a:r>
              <a:rPr lang="en-US" sz="2600" dirty="0">
                <a:latin typeface="Open Sans" panose="020B0606030504020204" pitchFamily="34" charset="0"/>
                <a:ea typeface="Open Sans" panose="020B0606030504020204" pitchFamily="34" charset="0"/>
                <a:cs typeface="Open Sans" panose="020B0606030504020204" pitchFamily="34" charset="0"/>
              </a:rPr>
              <a:t>If all systems should participate, what are your thoughts regarding a system support and training tiered approach with criteria for each level?</a:t>
            </a:r>
          </a:p>
        </p:txBody>
      </p:sp>
    </p:spTree>
    <p:extLst>
      <p:ext uri="{BB962C8B-B14F-4D97-AF65-F5344CB8AC3E}">
        <p14:creationId xmlns:p14="http://schemas.microsoft.com/office/powerpoint/2010/main" val="2664265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8EA01-251D-4102-AF78-38CDF9170312}"/>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Accreditation Definitions</a:t>
            </a:r>
          </a:p>
        </p:txBody>
      </p:sp>
      <p:sp>
        <p:nvSpPr>
          <p:cNvPr id="3" name="Content Placeholder 2">
            <a:extLst>
              <a:ext uri="{FF2B5EF4-FFF2-40B4-BE49-F238E27FC236}">
                <a16:creationId xmlns:a16="http://schemas.microsoft.com/office/drawing/2014/main" id="{14C59C44-B630-4422-BF57-3CC4AC7B91C8}"/>
              </a:ext>
            </a:extLst>
          </p:cNvPr>
          <p:cNvSpPr>
            <a:spLocks noGrp="1"/>
          </p:cNvSpPr>
          <p:nvPr>
            <p:ph idx="1"/>
          </p:nvPr>
        </p:nvSpPr>
        <p:spPr/>
        <p:txBody>
          <a:bodyPr>
            <a:normAutofit/>
          </a:bodyPr>
          <a:lstStyle/>
          <a:p>
            <a:pPr marL="0" indent="0">
              <a:buNone/>
            </a:pPr>
            <a:r>
              <a:rPr lang="en-US" sz="3200" b="1" dirty="0">
                <a:latin typeface="Open Sans Light" panose="020B0306030504020204" pitchFamily="34" charset="0"/>
                <a:ea typeface="Open Sans Light" panose="020B0306030504020204" pitchFamily="34" charset="0"/>
                <a:cs typeface="Open Sans Light" panose="020B0306030504020204" pitchFamily="34" charset="0"/>
              </a:rPr>
              <a:t>“Accredited” </a:t>
            </a:r>
            <a:r>
              <a:rPr lang="en-US" sz="3200" dirty="0">
                <a:latin typeface="Open Sans Light" panose="020B0306030504020204" pitchFamily="34" charset="0"/>
                <a:ea typeface="Open Sans Light" panose="020B0306030504020204" pitchFamily="34" charset="0"/>
                <a:cs typeface="Open Sans Light" panose="020B0306030504020204" pitchFamily="34" charset="0"/>
              </a:rPr>
              <a:t>means the system is in good standing (compliance) with the State Board, and that they have provided conclusive evidence of growth in student performance. In addition, the system has provided conclusive evidence of an intentional, quality growth process.  </a:t>
            </a:r>
          </a:p>
        </p:txBody>
      </p:sp>
    </p:spTree>
    <p:extLst>
      <p:ext uri="{BB962C8B-B14F-4D97-AF65-F5344CB8AC3E}">
        <p14:creationId xmlns:p14="http://schemas.microsoft.com/office/powerpoint/2010/main" val="659600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8EA01-251D-4102-AF78-38CDF9170312}"/>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Accreditation Definitions</a:t>
            </a:r>
            <a:endParaRPr lang="en-US" dirty="0"/>
          </a:p>
        </p:txBody>
      </p:sp>
      <p:sp>
        <p:nvSpPr>
          <p:cNvPr id="3" name="Content Placeholder 2">
            <a:extLst>
              <a:ext uri="{FF2B5EF4-FFF2-40B4-BE49-F238E27FC236}">
                <a16:creationId xmlns:a16="http://schemas.microsoft.com/office/drawing/2014/main" id="{14C59C44-B630-4422-BF57-3CC4AC7B91C8}"/>
              </a:ext>
            </a:extLst>
          </p:cNvPr>
          <p:cNvSpPr>
            <a:spLocks noGrp="1"/>
          </p:cNvSpPr>
          <p:nvPr>
            <p:ph idx="1"/>
          </p:nvPr>
        </p:nvSpPr>
        <p:spPr/>
        <p:txBody>
          <a:bodyPr>
            <a:normAutofit/>
          </a:bodyPr>
          <a:lstStyle/>
          <a:p>
            <a:pPr marL="0" indent="0">
              <a:buNone/>
            </a:pPr>
            <a:r>
              <a:rPr lang="en-US" sz="3200" b="1" dirty="0">
                <a:latin typeface="Open Sans Light" panose="020B0306030504020204" pitchFamily="34" charset="0"/>
                <a:ea typeface="Open Sans Light" panose="020B0306030504020204" pitchFamily="34" charset="0"/>
                <a:cs typeface="Open Sans Light" panose="020B0306030504020204" pitchFamily="34" charset="0"/>
              </a:rPr>
              <a:t>“Conditionally Accredited” </a:t>
            </a:r>
            <a:r>
              <a:rPr lang="en-US" sz="3200" dirty="0">
                <a:latin typeface="Open Sans Light" panose="020B0306030504020204" pitchFamily="34" charset="0"/>
                <a:ea typeface="Open Sans Light" panose="020B0306030504020204" pitchFamily="34" charset="0"/>
                <a:cs typeface="Open Sans Light" panose="020B0306030504020204" pitchFamily="34" charset="0"/>
              </a:rPr>
              <a:t>means the system is in good standing (compliance) with the State Board, and either the system did not provide conclusive evidence of growth in student performance or was not able to provide conclusive evidence of an intentional, quality growth process.</a:t>
            </a:r>
          </a:p>
        </p:txBody>
      </p:sp>
    </p:spTree>
    <p:extLst>
      <p:ext uri="{BB962C8B-B14F-4D97-AF65-F5344CB8AC3E}">
        <p14:creationId xmlns:p14="http://schemas.microsoft.com/office/powerpoint/2010/main" val="2194422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8EA01-251D-4102-AF78-38CDF9170312}"/>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Accreditation Definitions</a:t>
            </a:r>
            <a:endParaRPr lang="en-US" dirty="0"/>
          </a:p>
        </p:txBody>
      </p:sp>
      <p:sp>
        <p:nvSpPr>
          <p:cNvPr id="3" name="Content Placeholder 2">
            <a:extLst>
              <a:ext uri="{FF2B5EF4-FFF2-40B4-BE49-F238E27FC236}">
                <a16:creationId xmlns:a16="http://schemas.microsoft.com/office/drawing/2014/main" id="{14C59C44-B630-4422-BF57-3CC4AC7B91C8}"/>
              </a:ext>
            </a:extLst>
          </p:cNvPr>
          <p:cNvSpPr>
            <a:spLocks noGrp="1"/>
          </p:cNvSpPr>
          <p:nvPr>
            <p:ph idx="1"/>
          </p:nvPr>
        </p:nvSpPr>
        <p:spPr/>
        <p:txBody>
          <a:bodyPr/>
          <a:lstStyle/>
          <a:p>
            <a:pPr marL="0" indent="0">
              <a:buNone/>
            </a:pPr>
            <a:r>
              <a:rPr lang="en-US" sz="3200" b="1" dirty="0">
                <a:latin typeface="Open Sans Light" panose="020B0306030504020204" pitchFamily="34" charset="0"/>
                <a:ea typeface="Open Sans Light" panose="020B0306030504020204" pitchFamily="34" charset="0"/>
                <a:cs typeface="Open Sans Light" panose="020B0306030504020204" pitchFamily="34" charset="0"/>
              </a:rPr>
              <a:t>“Not Accredited” </a:t>
            </a:r>
            <a:r>
              <a:rPr lang="en-US" sz="3200" dirty="0">
                <a:latin typeface="Open Sans Light" panose="020B0306030504020204" pitchFamily="34" charset="0"/>
                <a:ea typeface="Open Sans Light" panose="020B0306030504020204" pitchFamily="34" charset="0"/>
                <a:cs typeface="Open Sans Light" panose="020B0306030504020204" pitchFamily="34" charset="0"/>
              </a:rPr>
              <a:t>means one of two things:</a:t>
            </a:r>
          </a:p>
          <a:p>
            <a:pPr marL="514350" indent="-514350" fontAlgn="base">
              <a:buFont typeface="+mj-lt"/>
              <a:buAutoNum type="arabicPeriod"/>
            </a:pPr>
            <a:r>
              <a:rPr lang="en-US" sz="3200" dirty="0">
                <a:latin typeface="Open Sans Light" panose="020B0306030504020204" pitchFamily="34" charset="0"/>
                <a:ea typeface="Open Sans Light" panose="020B0306030504020204" pitchFamily="34" charset="0"/>
                <a:cs typeface="Open Sans Light" panose="020B0306030504020204" pitchFamily="34" charset="0"/>
              </a:rPr>
              <a:t>The system is not in good standing (compliance) with the State Board; or</a:t>
            </a:r>
          </a:p>
          <a:p>
            <a:pPr marL="514350" indent="-514350" fontAlgn="base">
              <a:buFont typeface="+mj-lt"/>
              <a:buAutoNum type="arabicPeriod"/>
            </a:pPr>
            <a:r>
              <a:rPr lang="en-US" sz="3200" dirty="0">
                <a:latin typeface="Open Sans Light" panose="020B0306030504020204" pitchFamily="34" charset="0"/>
                <a:ea typeface="Open Sans Light" panose="020B0306030504020204" pitchFamily="34" charset="0"/>
                <a:cs typeface="Open Sans Light" panose="020B0306030504020204" pitchFamily="34" charset="0"/>
              </a:rPr>
              <a:t>The system did not provide conclusive evidence of growth in student performance, and the system was not able to provide conclusive evidence of an intentional, quality growth process.  </a:t>
            </a:r>
          </a:p>
          <a:p>
            <a:pPr marL="0" indent="0">
              <a:buNone/>
            </a:pPr>
            <a:endParaRPr lang="en-US" dirty="0"/>
          </a:p>
        </p:txBody>
      </p:sp>
    </p:spTree>
    <p:extLst>
      <p:ext uri="{BB962C8B-B14F-4D97-AF65-F5344CB8AC3E}">
        <p14:creationId xmlns:p14="http://schemas.microsoft.com/office/powerpoint/2010/main" val="3969862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1454E1-065F-4449-8986-11109BE2D504}"/>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Feedback on First KESA Cycle </a:t>
            </a:r>
            <a:br>
              <a:rPr lang="en-US" dirty="0">
                <a:latin typeface="Open Sans Semibold" panose="020B0706030804020204" pitchFamily="34" charset="0"/>
                <a:ea typeface="Open Sans Semibold" panose="020B0706030804020204" pitchFamily="34" charset="0"/>
                <a:cs typeface="Open Sans Semibold" panose="020B0706030804020204" pitchFamily="34" charset="0"/>
              </a:rPr>
            </a:br>
            <a:r>
              <a:rPr lang="en-US" sz="4000" dirty="0">
                <a:latin typeface="Open Sans Semibold" panose="020B0706030804020204" pitchFamily="34" charset="0"/>
                <a:ea typeface="Open Sans Semibold" panose="020B0706030804020204" pitchFamily="34" charset="0"/>
                <a:cs typeface="Open Sans Semibold" panose="020B0706030804020204" pitchFamily="34" charset="0"/>
              </a:rPr>
              <a:t>(</a:t>
            </a:r>
            <a:r>
              <a:rPr lang="en-US" sz="4000" dirty="0" err="1">
                <a:latin typeface="Open Sans Semibold" panose="020B0706030804020204" pitchFamily="34" charset="0"/>
                <a:ea typeface="Open Sans Semibold" panose="020B0706030804020204" pitchFamily="34" charset="0"/>
                <a:cs typeface="Open Sans Semibold" panose="020B0706030804020204" pitchFamily="34" charset="0"/>
              </a:rPr>
              <a:t>Menti</a:t>
            </a:r>
            <a:r>
              <a:rPr lang="en-US" sz="4000" dirty="0">
                <a:latin typeface="Open Sans Semibold" panose="020B0706030804020204" pitchFamily="34" charset="0"/>
                <a:ea typeface="Open Sans Semibold" panose="020B0706030804020204" pitchFamily="34" charset="0"/>
                <a:cs typeface="Open Sans Semibold" panose="020B0706030804020204" pitchFamily="34" charset="0"/>
              </a:rPr>
              <a:t> Code:  1887 2575) </a:t>
            </a:r>
            <a:r>
              <a:rPr lang="en-US" dirty="0"/>
              <a:t>	</a:t>
            </a:r>
          </a:p>
        </p:txBody>
      </p:sp>
      <p:sp>
        <p:nvSpPr>
          <p:cNvPr id="5" name="Content Placeholder 4">
            <a:extLst>
              <a:ext uri="{FF2B5EF4-FFF2-40B4-BE49-F238E27FC236}">
                <a16:creationId xmlns:a16="http://schemas.microsoft.com/office/drawing/2014/main" id="{FF7F55A8-A9E1-49B5-8202-B5AAF3DA16E1}"/>
              </a:ext>
            </a:extLst>
          </p:cNvPr>
          <p:cNvSpPr>
            <a:spLocks noGrp="1"/>
          </p:cNvSpPr>
          <p:nvPr>
            <p:ph idx="1"/>
          </p:nvPr>
        </p:nvSpPr>
        <p:spPr/>
        <p:txBody>
          <a:bodyPr/>
          <a:lstStyle/>
          <a:p>
            <a:endParaRPr lang="en-US" sz="3600" dirty="0"/>
          </a:p>
          <a:p>
            <a:r>
              <a:rPr lang="en-US" sz="3600" dirty="0"/>
              <a:t>What is one or two words you would use to describe accreditation?</a:t>
            </a:r>
          </a:p>
          <a:p>
            <a:r>
              <a:rPr lang="en-US" sz="3600" dirty="0"/>
              <a:t>What parts of KESA works well?</a:t>
            </a:r>
          </a:p>
          <a:p>
            <a:r>
              <a:rPr lang="en-US" sz="3600" dirty="0"/>
              <a:t>What parts of KESA have not worked well?</a:t>
            </a:r>
          </a:p>
          <a:p>
            <a:endParaRPr lang="en-US" sz="3600" dirty="0"/>
          </a:p>
          <a:p>
            <a:endParaRPr lang="en-US" dirty="0"/>
          </a:p>
        </p:txBody>
      </p:sp>
      <p:sp>
        <p:nvSpPr>
          <p:cNvPr id="2" name="Rectangle 1">
            <a:extLst>
              <a:ext uri="{FF2B5EF4-FFF2-40B4-BE49-F238E27FC236}">
                <a16:creationId xmlns:a16="http://schemas.microsoft.com/office/drawing/2014/main" id="{F7A6C517-4C12-44F7-AD62-F0996BA59AF3}"/>
              </a:ext>
            </a:extLst>
          </p:cNvPr>
          <p:cNvSpPr/>
          <p:nvPr/>
        </p:nvSpPr>
        <p:spPr>
          <a:xfrm>
            <a:off x="5977217" y="3244334"/>
            <a:ext cx="23756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311770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66782-3D96-4977-8B8C-C6CAF62862B6}"/>
              </a:ext>
            </a:extLst>
          </p:cNvPr>
          <p:cNvSpPr>
            <a:spLocks noGrp="1"/>
          </p:cNvSpPr>
          <p:nvPr>
            <p:ph type="ctrTitle"/>
          </p:nvPr>
        </p:nvSpPr>
        <p:spPr>
          <a:xfrm>
            <a:off x="1211234" y="1995055"/>
            <a:ext cx="8777893" cy="4111721"/>
          </a:xfrm>
        </p:spPr>
        <p:txBody>
          <a:bodyPr>
            <a:normAutofit fontScale="90000"/>
          </a:bodyPr>
          <a:lstStyle/>
          <a:p>
            <a:r>
              <a:rPr lang="en-US" sz="6700" dirty="0">
                <a:latin typeface="Open Sans Semibold" panose="020B0706030804020204" pitchFamily="34" charset="0"/>
                <a:ea typeface="Open Sans Semibold" panose="020B0706030804020204" pitchFamily="34" charset="0"/>
                <a:cs typeface="Open Sans Semibold" panose="020B0706030804020204" pitchFamily="34" charset="0"/>
              </a:rPr>
              <a:t>Kansas Education System Accreditation (KESA) Update – December 14, 2021</a:t>
            </a:r>
            <a:br>
              <a:rPr lang="en-US" dirty="0"/>
            </a:br>
            <a:endParaRPr lang="en-US" dirty="0"/>
          </a:p>
        </p:txBody>
      </p:sp>
    </p:spTree>
    <p:extLst>
      <p:ext uri="{BB962C8B-B14F-4D97-AF65-F5344CB8AC3E}">
        <p14:creationId xmlns:p14="http://schemas.microsoft.com/office/powerpoint/2010/main" val="2447903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02D7F18-F1A5-4C24-A6FA-BA52F2AA0C2F}"/>
              </a:ext>
            </a:extLst>
          </p:cNvPr>
          <p:cNvSpPr>
            <a:spLocks noGrp="1"/>
          </p:cNvSpPr>
          <p:nvPr>
            <p:ph type="title"/>
          </p:nvPr>
        </p:nvSpPr>
        <p:spPr>
          <a:xfrm>
            <a:off x="838200" y="2297296"/>
            <a:ext cx="10515600" cy="2931196"/>
          </a:xfrm>
        </p:spPr>
        <p:txBody>
          <a:bodyPr/>
          <a:lstStyle/>
          <a:p>
            <a:r>
              <a:rPr lang="en-US" b="1" dirty="0"/>
              <a:t>Questions?</a:t>
            </a:r>
            <a:br>
              <a:rPr lang="en-US" dirty="0"/>
            </a:br>
            <a:br>
              <a:rPr lang="en-US" dirty="0"/>
            </a:br>
            <a:r>
              <a:rPr lang="en-US" dirty="0"/>
              <a:t>					</a:t>
            </a:r>
          </a:p>
        </p:txBody>
      </p:sp>
    </p:spTree>
    <p:extLst>
      <p:ext uri="{BB962C8B-B14F-4D97-AF65-F5344CB8AC3E}">
        <p14:creationId xmlns:p14="http://schemas.microsoft.com/office/powerpoint/2010/main" val="3166345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C95AA-B14C-4541-9319-0AE67A9B3A01}"/>
              </a:ext>
            </a:extLst>
          </p:cNvPr>
          <p:cNvSpPr>
            <a:spLocks noGrp="1"/>
          </p:cNvSpPr>
          <p:nvPr>
            <p:ph type="title"/>
          </p:nvPr>
        </p:nvSpPr>
        <p:spPr>
          <a:xfrm>
            <a:off x="838200" y="288157"/>
            <a:ext cx="10515600" cy="1388243"/>
          </a:xfrm>
        </p:spPr>
        <p:txBody>
          <a:bodyPr>
            <a:normAutofit fontScale="90000"/>
          </a:bodyPr>
          <a:lstStyle/>
          <a:p>
            <a:br>
              <a:rPr lang="en-US" dirty="0"/>
            </a:br>
            <a:r>
              <a:rPr lang="en-US" dirty="0">
                <a:latin typeface="Open Sans Semibold" panose="020B0706030804020204" pitchFamily="34" charset="0"/>
                <a:ea typeface="Open Sans Semibold" panose="020B0706030804020204" pitchFamily="34" charset="0"/>
                <a:cs typeface="Open Sans Semibold" panose="020B0706030804020204" pitchFamily="34" charset="0"/>
              </a:rPr>
              <a:t>2021-2022 Monthly KESA Updates</a:t>
            </a:r>
            <a:br>
              <a:rPr lang="en-US" dirty="0"/>
            </a:br>
            <a:endParaRPr lang="en-US" dirty="0"/>
          </a:p>
        </p:txBody>
      </p:sp>
      <p:sp>
        <p:nvSpPr>
          <p:cNvPr id="7" name="Content Placeholder 6">
            <a:extLst>
              <a:ext uri="{FF2B5EF4-FFF2-40B4-BE49-F238E27FC236}">
                <a16:creationId xmlns:a16="http://schemas.microsoft.com/office/drawing/2014/main" id="{B0B78F10-99A0-4D96-96F9-33DFF4C26925}"/>
              </a:ext>
            </a:extLst>
          </p:cNvPr>
          <p:cNvSpPr>
            <a:spLocks noGrp="1"/>
          </p:cNvSpPr>
          <p:nvPr>
            <p:ph sz="half" idx="1"/>
          </p:nvPr>
        </p:nvSpPr>
        <p:spPr>
          <a:xfrm>
            <a:off x="838199" y="1981200"/>
            <a:ext cx="5181600" cy="2102433"/>
          </a:xfrm>
        </p:spPr>
        <p:txBody>
          <a:bodyPr/>
          <a:lstStyle/>
          <a:p>
            <a:r>
              <a:rPr lang="en-US" strike="sngStrike" dirty="0"/>
              <a:t>Tuesday, October 12, 2021</a:t>
            </a:r>
          </a:p>
          <a:p>
            <a:r>
              <a:rPr lang="en-US" strike="sngStrike" dirty="0"/>
              <a:t>Tuesday, November 9, 2021</a:t>
            </a:r>
          </a:p>
          <a:p>
            <a:r>
              <a:rPr lang="en-US" strike="sngStrike" dirty="0"/>
              <a:t>Tuesday, December 14, 2021</a:t>
            </a:r>
          </a:p>
        </p:txBody>
      </p:sp>
      <p:sp>
        <p:nvSpPr>
          <p:cNvPr id="8" name="Content Placeholder 7">
            <a:extLst>
              <a:ext uri="{FF2B5EF4-FFF2-40B4-BE49-F238E27FC236}">
                <a16:creationId xmlns:a16="http://schemas.microsoft.com/office/drawing/2014/main" id="{DE7DFEB8-65D8-40A1-989C-4AC00B459B33}"/>
              </a:ext>
            </a:extLst>
          </p:cNvPr>
          <p:cNvSpPr>
            <a:spLocks noGrp="1"/>
          </p:cNvSpPr>
          <p:nvPr>
            <p:ph sz="half" idx="2"/>
          </p:nvPr>
        </p:nvSpPr>
        <p:spPr>
          <a:xfrm>
            <a:off x="6172203" y="1981200"/>
            <a:ext cx="5181600" cy="2102433"/>
          </a:xfrm>
        </p:spPr>
        <p:txBody>
          <a:bodyPr/>
          <a:lstStyle/>
          <a:p>
            <a:r>
              <a:rPr lang="en-US" dirty="0"/>
              <a:t>Tuesday, January 11, 2022</a:t>
            </a:r>
          </a:p>
          <a:p>
            <a:r>
              <a:rPr lang="en-US" dirty="0"/>
              <a:t>Tuesday, February 8, 2022</a:t>
            </a:r>
          </a:p>
          <a:p>
            <a:r>
              <a:rPr lang="en-US" dirty="0"/>
              <a:t>Tuesday, March 8, 2022</a:t>
            </a:r>
          </a:p>
        </p:txBody>
      </p:sp>
      <p:sp>
        <p:nvSpPr>
          <p:cNvPr id="9" name="TextBox 8">
            <a:extLst>
              <a:ext uri="{FF2B5EF4-FFF2-40B4-BE49-F238E27FC236}">
                <a16:creationId xmlns:a16="http://schemas.microsoft.com/office/drawing/2014/main" id="{C8309E17-ABC2-46AD-9D15-23F9CA72A499}"/>
              </a:ext>
            </a:extLst>
          </p:cNvPr>
          <p:cNvSpPr txBox="1"/>
          <p:nvPr/>
        </p:nvSpPr>
        <p:spPr>
          <a:xfrm>
            <a:off x="838197" y="3914078"/>
            <a:ext cx="11012759"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All KESA monthly updates are done via Zoom and recorded.  They are scheduled from 9:00 – 10:00 a.m. on the dates listed above.</a:t>
            </a:r>
            <a:endParaRPr kumimoji="0" lang="en-US" sz="28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Registration:</a:t>
            </a:r>
            <a:r>
              <a:rPr kumimoji="0" lang="en-US" sz="28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https://ksde.zoom.us/meeting/register/tZMpfu6prDgqG9NdArF0ovR2otXJyBq0U_Oe</a:t>
            </a:r>
            <a:endParaRPr kumimoji="0" lang="en-US" sz="24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E7E6E6">
                  <a:lumMod val="10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9782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02D7F18-F1A5-4C24-A6FA-BA52F2AA0C2F}"/>
              </a:ext>
            </a:extLst>
          </p:cNvPr>
          <p:cNvSpPr>
            <a:spLocks noGrp="1"/>
          </p:cNvSpPr>
          <p:nvPr>
            <p:ph type="title"/>
          </p:nvPr>
        </p:nvSpPr>
        <p:spPr>
          <a:xfrm>
            <a:off x="838200" y="2297296"/>
            <a:ext cx="10515600" cy="2931196"/>
          </a:xfrm>
        </p:spPr>
        <p:txBody>
          <a:bodyPr/>
          <a:lstStyle/>
          <a:p>
            <a:r>
              <a:rPr lang="en-US" dirty="0"/>
              <a:t>Thank You!</a:t>
            </a:r>
            <a:br>
              <a:rPr lang="en-US" dirty="0"/>
            </a:br>
            <a:br>
              <a:rPr lang="en-US" dirty="0"/>
            </a:br>
            <a:r>
              <a:rPr lang="en-US" dirty="0"/>
              <a:t>					</a:t>
            </a:r>
          </a:p>
        </p:txBody>
      </p:sp>
    </p:spTree>
    <p:extLst>
      <p:ext uri="{BB962C8B-B14F-4D97-AF65-F5344CB8AC3E}">
        <p14:creationId xmlns:p14="http://schemas.microsoft.com/office/powerpoint/2010/main" val="1490064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84FAAC-1903-48D0-9DE6-1205949587AB}"/>
              </a:ext>
            </a:extLst>
          </p:cNvPr>
          <p:cNvSpPr>
            <a:spLocks noGrp="1"/>
          </p:cNvSpPr>
          <p:nvPr>
            <p:ph sz="quarter" idx="13"/>
          </p:nvPr>
        </p:nvSpPr>
        <p:spPr>
          <a:xfrm>
            <a:off x="137925" y="2210058"/>
            <a:ext cx="4592495" cy="1754326"/>
          </a:xfrm>
        </p:spPr>
        <p:txBody>
          <a:bodyPr>
            <a:normAutofit/>
          </a:bodyPr>
          <a:lstStyle/>
          <a:p>
            <a:pPr lvl="1"/>
            <a:r>
              <a:rPr lang="en-US" sz="1600" b="1" u="sng" dirty="0"/>
              <a:t>Dr. Mischel D. Miller</a:t>
            </a:r>
            <a:br>
              <a:rPr lang="en-US" sz="1600" u="sng" dirty="0"/>
            </a:br>
            <a:r>
              <a:rPr lang="en-US" sz="1600" dirty="0"/>
              <a:t>Director</a:t>
            </a:r>
            <a:br>
              <a:rPr lang="en-US" sz="1600" dirty="0"/>
            </a:br>
            <a:r>
              <a:rPr lang="en-US" sz="1600" dirty="0"/>
              <a:t>Teacher Licensure and Accreditation</a:t>
            </a:r>
            <a:br>
              <a:rPr lang="en-US" sz="1600" dirty="0"/>
            </a:br>
            <a:r>
              <a:rPr lang="en-US" sz="1600" dirty="0"/>
              <a:t>(785) 296-8010</a:t>
            </a:r>
            <a:br>
              <a:rPr lang="en-US" sz="1600" dirty="0"/>
            </a:br>
            <a:r>
              <a:rPr lang="en-US" sz="1600" dirty="0">
                <a:hlinkClick r:id="rId3"/>
              </a:rPr>
              <a:t>mmiller@ksde.org</a:t>
            </a:r>
            <a:endParaRPr lang="en-US" sz="1600" dirty="0"/>
          </a:p>
        </p:txBody>
      </p:sp>
      <p:sp>
        <p:nvSpPr>
          <p:cNvPr id="4" name="Content Placeholder 3">
            <a:extLst>
              <a:ext uri="{FF2B5EF4-FFF2-40B4-BE49-F238E27FC236}">
                <a16:creationId xmlns:a16="http://schemas.microsoft.com/office/drawing/2014/main" id="{CA18BD7E-20A3-4353-8DDD-00177AB79E21}"/>
              </a:ext>
            </a:extLst>
          </p:cNvPr>
          <p:cNvSpPr>
            <a:spLocks noGrp="1"/>
          </p:cNvSpPr>
          <p:nvPr>
            <p:ph sz="quarter" idx="14"/>
          </p:nvPr>
        </p:nvSpPr>
        <p:spPr>
          <a:xfrm>
            <a:off x="8033657" y="2290842"/>
            <a:ext cx="4608368" cy="1754326"/>
          </a:xfrm>
        </p:spPr>
        <p:txBody>
          <a:bodyPr/>
          <a:lstStyle/>
          <a:p>
            <a:pPr lvl="1">
              <a:lnSpc>
                <a:spcPct val="100000"/>
              </a:lnSpc>
              <a:spcBef>
                <a:spcPts val="0"/>
              </a:spcBef>
            </a:pPr>
            <a:r>
              <a:rPr lang="en-US" sz="1600" b="1" u="sng" dirty="0"/>
              <a:t>Jeannette Nobo</a:t>
            </a:r>
          </a:p>
          <a:p>
            <a:pPr lvl="1">
              <a:lnSpc>
                <a:spcPct val="100000"/>
              </a:lnSpc>
              <a:spcBef>
                <a:spcPts val="0"/>
              </a:spcBef>
            </a:pPr>
            <a:r>
              <a:rPr lang="en-US" sz="1600" dirty="0"/>
              <a:t>Assistant Director-  KESA</a:t>
            </a:r>
            <a:br>
              <a:rPr lang="en-US" sz="1600" dirty="0"/>
            </a:br>
            <a:r>
              <a:rPr lang="en-US" sz="1600" dirty="0"/>
              <a:t>Teacher Licensure and Accreditation</a:t>
            </a:r>
            <a:br>
              <a:rPr lang="en-US" sz="1600" dirty="0"/>
            </a:br>
            <a:r>
              <a:rPr lang="en-US" sz="1600" dirty="0"/>
              <a:t>(785) 296-4948</a:t>
            </a:r>
            <a:br>
              <a:rPr lang="en-US" sz="1600" dirty="0"/>
            </a:br>
            <a:r>
              <a:rPr lang="en-US" sz="1600" dirty="0">
                <a:hlinkClick r:id="rId4"/>
              </a:rPr>
              <a:t>jnobo@ksde.org</a:t>
            </a:r>
            <a:endParaRPr lang="en-US" sz="1600" dirty="0"/>
          </a:p>
          <a:p>
            <a:endParaRPr lang="en-US" dirty="0"/>
          </a:p>
        </p:txBody>
      </p:sp>
      <p:sp>
        <p:nvSpPr>
          <p:cNvPr id="2" name="TextBox 1">
            <a:extLst>
              <a:ext uri="{FF2B5EF4-FFF2-40B4-BE49-F238E27FC236}">
                <a16:creationId xmlns:a16="http://schemas.microsoft.com/office/drawing/2014/main" id="{D75CF93F-129E-4EE9-9268-DE15001CD68B}"/>
              </a:ext>
            </a:extLst>
          </p:cNvPr>
          <p:cNvSpPr txBox="1"/>
          <p:nvPr/>
        </p:nvSpPr>
        <p:spPr>
          <a:xfrm flipH="1">
            <a:off x="658614" y="3852915"/>
            <a:ext cx="3951517" cy="187743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prstClr val="black"/>
                </a:solidFill>
                <a:effectLst/>
                <a:uLnTx/>
                <a:uFillTx/>
                <a:latin typeface="Calibri Light" panose="020F0302020204030204"/>
                <a:ea typeface="+mn-ea"/>
                <a:cs typeface="+mn-cs"/>
              </a:rPr>
              <a:t>Myron Melton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KESA Coordinator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Teacher Licensure and Accreditation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(785) 296-8110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mmelton@ksde.org</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3FEC3C4C-F203-4A23-97EC-3F822FD813BC}"/>
              </a:ext>
            </a:extLst>
          </p:cNvPr>
          <p:cNvSpPr txBox="1"/>
          <p:nvPr/>
        </p:nvSpPr>
        <p:spPr>
          <a:xfrm>
            <a:off x="8430409" y="3852821"/>
            <a:ext cx="4310743"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prstClr val="black"/>
                </a:solidFill>
                <a:effectLst/>
                <a:uLnTx/>
                <a:uFillTx/>
                <a:latin typeface="Calibri Light" panose="020F0302020204030204"/>
                <a:ea typeface="+mn-ea"/>
                <a:cs typeface="+mn-cs"/>
              </a:rPr>
              <a:t>Ed </a:t>
            </a:r>
            <a:r>
              <a:rPr kumimoji="0" lang="en-US" sz="1600" b="1" i="0" u="sng" strike="noStrike" kern="1200" cap="none" spc="0" normalizeH="0" baseline="0" noProof="0" dirty="0" err="1">
                <a:ln>
                  <a:noFill/>
                </a:ln>
                <a:solidFill>
                  <a:prstClr val="black"/>
                </a:solidFill>
                <a:effectLst/>
                <a:uLnTx/>
                <a:uFillTx/>
                <a:latin typeface="Calibri Light" panose="020F0302020204030204"/>
                <a:ea typeface="+mn-ea"/>
                <a:cs typeface="+mn-cs"/>
              </a:rPr>
              <a:t>Kalas</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Education Program consultant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Professional Learning and Mentoring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Teacher Licensure and Accreditation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(785) 296-2198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6"/>
              </a:rPr>
              <a:t>ekalas@ksde.org</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2BAD7CF-3FED-4421-8BBC-2B38F4F3BFEC}"/>
              </a:ext>
            </a:extLst>
          </p:cNvPr>
          <p:cNvSpPr txBox="1"/>
          <p:nvPr/>
        </p:nvSpPr>
        <p:spPr>
          <a:xfrm>
            <a:off x="4610131" y="3852821"/>
            <a:ext cx="3951516"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prstClr val="black"/>
                </a:solidFill>
                <a:effectLst/>
                <a:uLnTx/>
                <a:uFillTx/>
                <a:latin typeface="Calibri" panose="020F0502020204030204"/>
                <a:ea typeface="+mn-ea"/>
                <a:cs typeface="+mn-cs"/>
              </a:rPr>
              <a:t>John Girodat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Education</a:t>
            </a: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Program Consultant - KESA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Teacher Licensure and Accreditation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(785) 368-7356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7"/>
              </a:rPr>
              <a:t>jgirodat@ksde.org</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0364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69B9F0-232B-4E35-9947-B28B6C796A5E}"/>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Today’s Purpose</a:t>
            </a:r>
          </a:p>
        </p:txBody>
      </p:sp>
      <p:sp>
        <p:nvSpPr>
          <p:cNvPr id="2" name="Content Placeholder 1">
            <a:extLst>
              <a:ext uri="{FF2B5EF4-FFF2-40B4-BE49-F238E27FC236}">
                <a16:creationId xmlns:a16="http://schemas.microsoft.com/office/drawing/2014/main" id="{BE2BE049-7435-441A-AD20-16C48FACA7E4}"/>
              </a:ext>
            </a:extLst>
          </p:cNvPr>
          <p:cNvSpPr>
            <a:spLocks noGrp="1"/>
          </p:cNvSpPr>
          <p:nvPr>
            <p:ph idx="1"/>
          </p:nvPr>
        </p:nvSpPr>
        <p:spPr>
          <a:xfrm>
            <a:off x="838200" y="1690688"/>
            <a:ext cx="10515600" cy="3912943"/>
          </a:xfrm>
        </p:spPr>
        <p:txBody>
          <a:bodyPr>
            <a:normAutofit/>
          </a:bodyPr>
          <a:lstStyle/>
          <a:p>
            <a:pPr lvl="2"/>
            <a:endParaRPr lang="en-US" dirty="0"/>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KESA Application reminders</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General updates</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Regional Training and Support Model</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Requesting your feedback</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Answer any of your questions</a:t>
            </a:r>
          </a:p>
          <a:p>
            <a:endParaRPr lang="en-US" sz="3600" dirty="0"/>
          </a:p>
          <a:p>
            <a:pPr lvl="1"/>
            <a:endParaRPr lang="en-US" sz="2800" dirty="0"/>
          </a:p>
          <a:p>
            <a:pPr lvl="1"/>
            <a:endParaRPr lang="en-US" sz="1600" dirty="0"/>
          </a:p>
          <a:p>
            <a:pPr marL="0" indent="0">
              <a:buNone/>
            </a:pPr>
            <a:endParaRPr lang="en-US" dirty="0"/>
          </a:p>
        </p:txBody>
      </p:sp>
    </p:spTree>
    <p:extLst>
      <p:ext uri="{BB962C8B-B14F-4D97-AF65-F5344CB8AC3E}">
        <p14:creationId xmlns:p14="http://schemas.microsoft.com/office/powerpoint/2010/main" val="3646832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CA9739-8767-4DFB-8C15-460974C1D0B1}"/>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KESA Application</a:t>
            </a:r>
          </a:p>
        </p:txBody>
      </p:sp>
      <p:sp>
        <p:nvSpPr>
          <p:cNvPr id="6" name="Content Placeholder 5">
            <a:extLst>
              <a:ext uri="{FF2B5EF4-FFF2-40B4-BE49-F238E27FC236}">
                <a16:creationId xmlns:a16="http://schemas.microsoft.com/office/drawing/2014/main" id="{DB46E5F1-39E9-43ED-AA26-E02DEFAFE4BA}"/>
              </a:ext>
            </a:extLst>
          </p:cNvPr>
          <p:cNvSpPr>
            <a:spLocks noGrp="1"/>
          </p:cNvSpPr>
          <p:nvPr>
            <p:ph type="body" idx="1"/>
          </p:nvPr>
        </p:nvSpPr>
        <p:spPr/>
        <p:txBody>
          <a:bodyPr>
            <a:normAutofit/>
          </a:bodyPr>
          <a:lstStyle/>
          <a:p>
            <a:endParaRPr lang="en-US" dirty="0"/>
          </a:p>
          <a:p>
            <a:pPr marL="0" indent="0">
              <a:buNone/>
            </a:pPr>
            <a:endParaRPr lang="en-US" dirty="0"/>
          </a:p>
        </p:txBody>
      </p:sp>
    </p:spTree>
    <p:extLst>
      <p:ext uri="{BB962C8B-B14F-4D97-AF65-F5344CB8AC3E}">
        <p14:creationId xmlns:p14="http://schemas.microsoft.com/office/powerpoint/2010/main" val="1679351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A37A9-DCB0-4141-8383-5268B6709696}"/>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KESA Application:  Things to know</a:t>
            </a:r>
            <a:endParaRPr lang="en-US" dirty="0"/>
          </a:p>
        </p:txBody>
      </p:sp>
      <p:sp>
        <p:nvSpPr>
          <p:cNvPr id="3" name="Content Placeholder 2">
            <a:extLst>
              <a:ext uri="{FF2B5EF4-FFF2-40B4-BE49-F238E27FC236}">
                <a16:creationId xmlns:a16="http://schemas.microsoft.com/office/drawing/2014/main" id="{54F8D596-C9A1-4944-B542-47C642A64C8C}"/>
              </a:ext>
            </a:extLst>
          </p:cNvPr>
          <p:cNvSpPr>
            <a:spLocks noGrp="1"/>
          </p:cNvSpPr>
          <p:nvPr>
            <p:ph idx="1"/>
          </p:nvPr>
        </p:nvSpPr>
        <p:spPr/>
        <p:txBody>
          <a:bodyPr>
            <a:normAutofit fontScale="47500" lnSpcReduction="20000"/>
          </a:bodyPr>
          <a:lstStyle/>
          <a:p>
            <a:r>
              <a:rPr lang="en-US" sz="6000" dirty="0">
                <a:latin typeface="Open Sans Light" panose="020B0306030504020204" pitchFamily="34" charset="0"/>
                <a:ea typeface="Open Sans Light" panose="020B0306030504020204" pitchFamily="34" charset="0"/>
                <a:cs typeface="Open Sans Light" panose="020B0306030504020204" pitchFamily="34" charset="0"/>
              </a:rPr>
              <a:t>Reports not lost</a:t>
            </a:r>
          </a:p>
          <a:p>
            <a:r>
              <a:rPr lang="en-US" sz="6000" b="1" dirty="0">
                <a:latin typeface="Open Sans Light" panose="020B0306030504020204" pitchFamily="34" charset="0"/>
                <a:ea typeface="Open Sans Light" panose="020B0306030504020204" pitchFamily="34" charset="0"/>
                <a:cs typeface="Open Sans Light" panose="020B0306030504020204" pitchFamily="34" charset="0"/>
              </a:rPr>
              <a:t>SAVE, SAVE, SAVE</a:t>
            </a:r>
          </a:p>
          <a:p>
            <a:r>
              <a:rPr lang="en-US" sz="5900" dirty="0">
                <a:latin typeface="Open Sans Light" panose="020B0306030504020204" pitchFamily="34" charset="0"/>
                <a:ea typeface="Open Sans Light" panose="020B0306030504020204" pitchFamily="34" charset="0"/>
                <a:cs typeface="Open Sans Light" panose="020B0306030504020204" pitchFamily="34" charset="0"/>
              </a:rPr>
              <a:t>All systems years two – five need to add their goals in Year One</a:t>
            </a:r>
          </a:p>
          <a:p>
            <a:pPr marL="457200" lvl="1" indent="0">
              <a:buNone/>
            </a:pPr>
            <a:r>
              <a:rPr lang="en-US" sz="4700" dirty="0">
                <a:latin typeface="Open Sans Light" panose="020B0306030504020204" pitchFamily="34" charset="0"/>
                <a:ea typeface="Open Sans Light" panose="020B0306030504020204" pitchFamily="34" charset="0"/>
                <a:cs typeface="Open Sans Light" panose="020B0306030504020204" pitchFamily="34" charset="0"/>
              </a:rPr>
              <a:t>1.  </a:t>
            </a:r>
            <a:r>
              <a:rPr lang="en-US" sz="5000" dirty="0">
                <a:latin typeface="Open Sans Light" panose="020B0306030504020204" pitchFamily="34" charset="0"/>
                <a:ea typeface="Open Sans Light" panose="020B0306030504020204" pitchFamily="34" charset="0"/>
                <a:cs typeface="Open Sans Light" panose="020B0306030504020204" pitchFamily="34" charset="0"/>
              </a:rPr>
              <a:t>Needs Assessment Process and Goals section </a:t>
            </a:r>
          </a:p>
          <a:p>
            <a:pPr marL="457200" lvl="1" indent="0">
              <a:buNone/>
            </a:pPr>
            <a:r>
              <a:rPr lang="en-US" sz="5000" dirty="0">
                <a:latin typeface="Open Sans Light" panose="020B0306030504020204" pitchFamily="34" charset="0"/>
                <a:ea typeface="Open Sans Light" panose="020B0306030504020204" pitchFamily="34" charset="0"/>
                <a:cs typeface="Open Sans Light" panose="020B0306030504020204" pitchFamily="34" charset="0"/>
              </a:rPr>
              <a:t>2.  Click on “Add New Goal”</a:t>
            </a:r>
          </a:p>
          <a:p>
            <a:pPr lvl="2"/>
            <a:r>
              <a:rPr lang="en-US" sz="5000" dirty="0">
                <a:latin typeface="Open Sans Light" panose="020B0306030504020204" pitchFamily="34" charset="0"/>
                <a:ea typeface="Open Sans Light" panose="020B0306030504020204" pitchFamily="34" charset="0"/>
                <a:cs typeface="Open Sans Light" panose="020B0306030504020204" pitchFamily="34" charset="0"/>
              </a:rPr>
              <a:t>Does not mean it has to be a new goal; it just opens the section where your current goal is needed</a:t>
            </a:r>
          </a:p>
          <a:p>
            <a:pPr marL="457200" lvl="1" indent="0">
              <a:buNone/>
            </a:pPr>
            <a:r>
              <a:rPr lang="en-US" sz="5000" dirty="0">
                <a:latin typeface="Open Sans Light" panose="020B0306030504020204" pitchFamily="34" charset="0"/>
                <a:ea typeface="Open Sans Light" panose="020B0306030504020204" pitchFamily="34" charset="0"/>
                <a:cs typeface="Open Sans Light" panose="020B0306030504020204" pitchFamily="34" charset="0"/>
              </a:rPr>
              <a:t>3.  Scroll to “State Your Measurable Goal” </a:t>
            </a:r>
          </a:p>
          <a:p>
            <a:pPr lvl="2"/>
            <a:r>
              <a:rPr lang="en-US" sz="5000" dirty="0">
                <a:latin typeface="Open Sans Light" panose="020B0306030504020204" pitchFamily="34" charset="0"/>
                <a:ea typeface="Open Sans Light" panose="020B0306030504020204" pitchFamily="34" charset="0"/>
                <a:cs typeface="Open Sans Light" panose="020B0306030504020204" pitchFamily="34" charset="0"/>
              </a:rPr>
              <a:t>Write your measurable goal (Not just goal area)</a:t>
            </a:r>
          </a:p>
          <a:p>
            <a:pPr marL="457200" lvl="1" indent="0">
              <a:buNone/>
            </a:pPr>
            <a:r>
              <a:rPr lang="en-US" sz="5000" dirty="0">
                <a:latin typeface="Open Sans Light" panose="020B0306030504020204" pitchFamily="34" charset="0"/>
                <a:ea typeface="Open Sans Light" panose="020B0306030504020204" pitchFamily="34" charset="0"/>
                <a:cs typeface="Open Sans Light" panose="020B0306030504020204" pitchFamily="34" charset="0"/>
              </a:rPr>
              <a:t>4.  Save Goal</a:t>
            </a:r>
          </a:p>
          <a:p>
            <a:pPr marL="457200" lvl="1" indent="0">
              <a:buNone/>
            </a:pPr>
            <a:r>
              <a:rPr lang="en-US" sz="5000" dirty="0">
                <a:latin typeface="Open Sans Light" panose="020B0306030504020204" pitchFamily="34" charset="0"/>
                <a:ea typeface="Open Sans Light" panose="020B0306030504020204" pitchFamily="34" charset="0"/>
                <a:cs typeface="Open Sans Light" panose="020B0306030504020204" pitchFamily="34" charset="0"/>
              </a:rPr>
              <a:t>		Repeat process for Goal 2 	</a:t>
            </a:r>
          </a:p>
          <a:p>
            <a:pPr marL="457200" lvl="1" indent="0">
              <a:buNone/>
            </a:pPr>
            <a:r>
              <a:rPr lang="en-US" sz="5000" dirty="0">
                <a:latin typeface="Open Sans Light" panose="020B0306030504020204" pitchFamily="34" charset="0"/>
                <a:ea typeface="Open Sans Light" panose="020B0306030504020204" pitchFamily="34" charset="0"/>
                <a:cs typeface="Open Sans Light" panose="020B0306030504020204" pitchFamily="34" charset="0"/>
              </a:rPr>
              <a:t>5.  If you already show a Goal One and Goal Two, just click on the plus sign and do #3 and 4 only.</a:t>
            </a:r>
          </a:p>
          <a:p>
            <a:endParaRPr lang="en-US" dirty="0"/>
          </a:p>
        </p:txBody>
      </p:sp>
      <p:pic>
        <p:nvPicPr>
          <p:cNvPr id="4" name="Picture 3">
            <a:extLst>
              <a:ext uri="{FF2B5EF4-FFF2-40B4-BE49-F238E27FC236}">
                <a16:creationId xmlns:a16="http://schemas.microsoft.com/office/drawing/2014/main" id="{43BB6336-5379-4203-AAA8-C2A82F363C58}"/>
              </a:ext>
            </a:extLst>
          </p:cNvPr>
          <p:cNvPicPr>
            <a:picLocks noChangeAspect="1"/>
          </p:cNvPicPr>
          <p:nvPr/>
        </p:nvPicPr>
        <p:blipFill>
          <a:blip r:embed="rId3"/>
          <a:stretch>
            <a:fillRect/>
          </a:stretch>
        </p:blipFill>
        <p:spPr>
          <a:xfrm>
            <a:off x="2697427" y="5205117"/>
            <a:ext cx="4096867" cy="323116"/>
          </a:xfrm>
          <a:prstGeom prst="rect">
            <a:avLst/>
          </a:prstGeom>
        </p:spPr>
      </p:pic>
    </p:spTree>
    <p:extLst>
      <p:ext uri="{BB962C8B-B14F-4D97-AF65-F5344CB8AC3E}">
        <p14:creationId xmlns:p14="http://schemas.microsoft.com/office/powerpoint/2010/main" val="421785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nobo\AppData\Local\Temp\SNAGHTML4d4804cd.PNG">
            <a:extLst>
              <a:ext uri="{FF2B5EF4-FFF2-40B4-BE49-F238E27FC236}">
                <a16:creationId xmlns:a16="http://schemas.microsoft.com/office/drawing/2014/main" id="{7E4EE4BE-EAC7-48D3-BECA-3FD6FCB4CB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929" y="879676"/>
            <a:ext cx="2686050" cy="52863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3E1C220-60E5-4960-9A73-CA2427C8ABA9}"/>
              </a:ext>
            </a:extLst>
          </p:cNvPr>
          <p:cNvSpPr txBox="1"/>
          <p:nvPr/>
        </p:nvSpPr>
        <p:spPr>
          <a:xfrm>
            <a:off x="358815" y="914400"/>
            <a:ext cx="405114" cy="369332"/>
          </a:xfrm>
          <a:prstGeom prst="rect">
            <a:avLst/>
          </a:prstGeom>
          <a:noFill/>
        </p:spPr>
        <p:txBody>
          <a:bodyPr wrap="square" rtlCol="0">
            <a:spAutoFit/>
          </a:bodyPr>
          <a:lstStyle/>
          <a:p>
            <a:r>
              <a:rPr lang="en-US" dirty="0"/>
              <a:t>1.</a:t>
            </a:r>
          </a:p>
        </p:txBody>
      </p:sp>
      <p:pic>
        <p:nvPicPr>
          <p:cNvPr id="5" name="Picture 4">
            <a:extLst>
              <a:ext uri="{FF2B5EF4-FFF2-40B4-BE49-F238E27FC236}">
                <a16:creationId xmlns:a16="http://schemas.microsoft.com/office/drawing/2014/main" id="{F92555C9-BDA9-41D5-A3F8-1EDDCA5C7883}"/>
              </a:ext>
            </a:extLst>
          </p:cNvPr>
          <p:cNvPicPr>
            <a:picLocks noChangeAspect="1"/>
          </p:cNvPicPr>
          <p:nvPr/>
        </p:nvPicPr>
        <p:blipFill>
          <a:blip r:embed="rId3"/>
          <a:stretch>
            <a:fillRect/>
          </a:stretch>
        </p:blipFill>
        <p:spPr>
          <a:xfrm>
            <a:off x="5584089" y="914400"/>
            <a:ext cx="6063057" cy="5251651"/>
          </a:xfrm>
          <a:prstGeom prst="rect">
            <a:avLst/>
          </a:prstGeom>
        </p:spPr>
      </p:pic>
      <p:sp>
        <p:nvSpPr>
          <p:cNvPr id="6" name="TextBox 5">
            <a:extLst>
              <a:ext uri="{FF2B5EF4-FFF2-40B4-BE49-F238E27FC236}">
                <a16:creationId xmlns:a16="http://schemas.microsoft.com/office/drawing/2014/main" id="{A2175C76-9E21-4DF1-BC80-31D9E2FD0BCA}"/>
              </a:ext>
            </a:extLst>
          </p:cNvPr>
          <p:cNvSpPr txBox="1"/>
          <p:nvPr/>
        </p:nvSpPr>
        <p:spPr>
          <a:xfrm>
            <a:off x="4745620" y="914400"/>
            <a:ext cx="370390"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529565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jnobo\AppData\Local\Temp\SNAGHTML4d50c94e.PNG">
            <a:extLst>
              <a:ext uri="{FF2B5EF4-FFF2-40B4-BE49-F238E27FC236}">
                <a16:creationId xmlns:a16="http://schemas.microsoft.com/office/drawing/2014/main" id="{A09F6A77-E21D-44C6-BD23-CA74E29F4E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4196" y="4584858"/>
            <a:ext cx="10266745" cy="110648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075A28C3-9537-4559-88AF-8B3287FA8AE8}"/>
              </a:ext>
            </a:extLst>
          </p:cNvPr>
          <p:cNvPicPr>
            <a:picLocks noChangeAspect="1"/>
          </p:cNvPicPr>
          <p:nvPr/>
        </p:nvPicPr>
        <p:blipFill>
          <a:blip r:embed="rId4"/>
          <a:stretch>
            <a:fillRect/>
          </a:stretch>
        </p:blipFill>
        <p:spPr>
          <a:xfrm>
            <a:off x="1464196" y="856527"/>
            <a:ext cx="10185722" cy="2645112"/>
          </a:xfrm>
          <a:prstGeom prst="rect">
            <a:avLst/>
          </a:prstGeom>
        </p:spPr>
      </p:pic>
      <p:sp>
        <p:nvSpPr>
          <p:cNvPr id="3" name="TextBox 2">
            <a:extLst>
              <a:ext uri="{FF2B5EF4-FFF2-40B4-BE49-F238E27FC236}">
                <a16:creationId xmlns:a16="http://schemas.microsoft.com/office/drawing/2014/main" id="{E218543F-6A8C-4E36-9A05-D09352B91C5A}"/>
              </a:ext>
            </a:extLst>
          </p:cNvPr>
          <p:cNvSpPr txBox="1"/>
          <p:nvPr/>
        </p:nvSpPr>
        <p:spPr>
          <a:xfrm>
            <a:off x="277792" y="856527"/>
            <a:ext cx="717631" cy="369332"/>
          </a:xfrm>
          <a:prstGeom prst="rect">
            <a:avLst/>
          </a:prstGeom>
          <a:noFill/>
        </p:spPr>
        <p:txBody>
          <a:bodyPr wrap="square" rtlCol="0">
            <a:spAutoFit/>
          </a:bodyPr>
          <a:lstStyle/>
          <a:p>
            <a:r>
              <a:rPr lang="en-US" dirty="0"/>
              <a:t>3.</a:t>
            </a:r>
          </a:p>
        </p:txBody>
      </p:sp>
      <p:sp>
        <p:nvSpPr>
          <p:cNvPr id="5" name="TextBox 4">
            <a:extLst>
              <a:ext uri="{FF2B5EF4-FFF2-40B4-BE49-F238E27FC236}">
                <a16:creationId xmlns:a16="http://schemas.microsoft.com/office/drawing/2014/main" id="{C2C4E063-BE40-4289-8257-AE8EC52E68A9}"/>
              </a:ext>
            </a:extLst>
          </p:cNvPr>
          <p:cNvSpPr txBox="1"/>
          <p:nvPr/>
        </p:nvSpPr>
        <p:spPr>
          <a:xfrm>
            <a:off x="277792" y="2488557"/>
            <a:ext cx="717631" cy="369332"/>
          </a:xfrm>
          <a:prstGeom prst="rect">
            <a:avLst/>
          </a:prstGeom>
          <a:noFill/>
        </p:spPr>
        <p:txBody>
          <a:bodyPr wrap="square" rtlCol="0">
            <a:spAutoFit/>
          </a:bodyPr>
          <a:lstStyle/>
          <a:p>
            <a:r>
              <a:rPr lang="en-US" dirty="0"/>
              <a:t>4.</a:t>
            </a:r>
          </a:p>
        </p:txBody>
      </p:sp>
      <p:sp>
        <p:nvSpPr>
          <p:cNvPr id="6" name="TextBox 5">
            <a:extLst>
              <a:ext uri="{FF2B5EF4-FFF2-40B4-BE49-F238E27FC236}">
                <a16:creationId xmlns:a16="http://schemas.microsoft.com/office/drawing/2014/main" id="{A4082EBD-FA1C-4F12-ABB8-01DE67A4C385}"/>
              </a:ext>
            </a:extLst>
          </p:cNvPr>
          <p:cNvSpPr txBox="1"/>
          <p:nvPr/>
        </p:nvSpPr>
        <p:spPr>
          <a:xfrm>
            <a:off x="277792" y="4768770"/>
            <a:ext cx="532436" cy="369332"/>
          </a:xfrm>
          <a:prstGeom prst="rect">
            <a:avLst/>
          </a:prstGeom>
          <a:noFill/>
        </p:spPr>
        <p:txBody>
          <a:bodyPr wrap="square" rtlCol="0">
            <a:spAutoFit/>
          </a:bodyPr>
          <a:lstStyle/>
          <a:p>
            <a:r>
              <a:rPr lang="en-US" dirty="0"/>
              <a:t>5.</a:t>
            </a:r>
          </a:p>
        </p:txBody>
      </p:sp>
    </p:spTree>
    <p:extLst>
      <p:ext uri="{BB962C8B-B14F-4D97-AF65-F5344CB8AC3E}">
        <p14:creationId xmlns:p14="http://schemas.microsoft.com/office/powerpoint/2010/main" val="639864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9A4AD9-70C0-474D-A41F-D1EFC78CF17E}"/>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KESA Application:  Things to know</a:t>
            </a:r>
          </a:p>
        </p:txBody>
      </p:sp>
      <p:sp>
        <p:nvSpPr>
          <p:cNvPr id="5" name="Content Placeholder 4">
            <a:extLst>
              <a:ext uri="{FF2B5EF4-FFF2-40B4-BE49-F238E27FC236}">
                <a16:creationId xmlns:a16="http://schemas.microsoft.com/office/drawing/2014/main" id="{D11DD0AF-302F-4920-8F38-C3CF21648DA7}"/>
              </a:ext>
            </a:extLst>
          </p:cNvPr>
          <p:cNvSpPr>
            <a:spLocks noGrp="1"/>
          </p:cNvSpPr>
          <p:nvPr>
            <p:ph idx="1"/>
          </p:nvPr>
        </p:nvSpPr>
        <p:spPr/>
        <p:txBody>
          <a:bodyPr>
            <a:normAutofit lnSpcReduction="10000"/>
          </a:bodyPr>
          <a:lstStyle/>
          <a:p>
            <a:r>
              <a:rPr lang="en-US" sz="3200" dirty="0">
                <a:latin typeface="Open Sans Light" panose="020B0306030504020204" pitchFamily="34" charset="0"/>
                <a:ea typeface="Open Sans Light" panose="020B0306030504020204" pitchFamily="34" charset="0"/>
                <a:cs typeface="Open Sans Light" panose="020B0306030504020204" pitchFamily="34" charset="0"/>
              </a:rPr>
              <a:t>Last year reports should have been uploaded in the Artifact section of the KESA Application</a:t>
            </a:r>
          </a:p>
          <a:p>
            <a:pPr lvl="1"/>
            <a:r>
              <a:rPr lang="en-US" sz="2800" dirty="0">
                <a:latin typeface="Open Sans Light" panose="020B0306030504020204" pitchFamily="34" charset="0"/>
                <a:ea typeface="Open Sans Light" panose="020B0306030504020204" pitchFamily="34" charset="0"/>
                <a:cs typeface="Open Sans Light" panose="020B0306030504020204" pitchFamily="34" charset="0"/>
              </a:rPr>
              <a:t>Artifacts found in </a:t>
            </a:r>
            <a:r>
              <a:rPr lang="en-US" sz="2800" u="sng" dirty="0">
                <a:latin typeface="Open Sans Light" panose="020B0306030504020204" pitchFamily="34" charset="0"/>
                <a:ea typeface="Open Sans Light" panose="020B0306030504020204" pitchFamily="34" charset="0"/>
                <a:cs typeface="Open Sans Light" panose="020B0306030504020204" pitchFamily="34" charset="0"/>
              </a:rPr>
              <a:t>System Response section</a:t>
            </a:r>
          </a:p>
          <a:p>
            <a:r>
              <a:rPr lang="en-US" sz="3200" dirty="0">
                <a:latin typeface="Open Sans" panose="020B0606030504020204" pitchFamily="34" charset="0"/>
                <a:ea typeface="Open Sans" panose="020B0606030504020204" pitchFamily="34" charset="0"/>
                <a:cs typeface="Open Sans" panose="020B0606030504020204" pitchFamily="34" charset="0"/>
              </a:rPr>
              <a:t>Compliance – Done by KSDE</a:t>
            </a:r>
          </a:p>
          <a:p>
            <a:pPr lvl="1"/>
            <a:r>
              <a:rPr lang="en-US" sz="2800" dirty="0">
                <a:latin typeface="Open Sans" panose="020B0606030504020204" pitchFamily="34" charset="0"/>
                <a:ea typeface="Open Sans" panose="020B0606030504020204" pitchFamily="34" charset="0"/>
                <a:cs typeface="Open Sans" panose="020B0606030504020204" pitchFamily="34" charset="0"/>
              </a:rPr>
              <a:t>Problem with October compliance</a:t>
            </a:r>
          </a:p>
          <a:p>
            <a:pPr lvl="1"/>
            <a:r>
              <a:rPr lang="en-US" sz="2800" b="1" dirty="0">
                <a:latin typeface="Open Sans" panose="020B0606030504020204" pitchFamily="34" charset="0"/>
                <a:ea typeface="Open Sans" panose="020B0606030504020204" pitchFamily="34" charset="0"/>
                <a:cs typeface="Open Sans" panose="020B0606030504020204" pitchFamily="34" charset="0"/>
              </a:rPr>
              <a:t>Be sure to relook at compliance in April </a:t>
            </a:r>
          </a:p>
          <a:p>
            <a:r>
              <a:rPr lang="en-US" sz="3600" dirty="0">
                <a:latin typeface="Open Sans Light" panose="020B0306030504020204" pitchFamily="34" charset="0"/>
                <a:ea typeface="Open Sans Light" panose="020B0306030504020204" pitchFamily="34" charset="0"/>
                <a:cs typeface="Open Sans Light" panose="020B0306030504020204" pitchFamily="34" charset="0"/>
              </a:rPr>
              <a:t>If a question does not need a response in that year, be sure to mark N/A as a response.</a:t>
            </a:r>
          </a:p>
          <a:p>
            <a:r>
              <a:rPr lang="en-US" sz="3200" dirty="0">
                <a:latin typeface="Open Sans Light" panose="020B0306030504020204" pitchFamily="34" charset="0"/>
                <a:ea typeface="Open Sans Light" panose="020B0306030504020204" pitchFamily="34" charset="0"/>
                <a:cs typeface="Open Sans Light" panose="020B0306030504020204" pitchFamily="34" charset="0"/>
              </a:rPr>
              <a:t>Save often</a:t>
            </a:r>
          </a:p>
          <a:p>
            <a:pPr marL="0" indent="0">
              <a:buNone/>
            </a:pPr>
            <a:endParaRPr lang="en-US" dirty="0"/>
          </a:p>
          <a:p>
            <a:endParaRPr lang="en-US" dirty="0"/>
          </a:p>
        </p:txBody>
      </p:sp>
    </p:spTree>
    <p:extLst>
      <p:ext uri="{BB962C8B-B14F-4D97-AF65-F5344CB8AC3E}">
        <p14:creationId xmlns:p14="http://schemas.microsoft.com/office/powerpoint/2010/main" val="3963079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07935-8254-4B6F-ADCD-317CFD1C79D8}"/>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General Updates and Reminders</a:t>
            </a:r>
          </a:p>
        </p:txBody>
      </p:sp>
      <p:sp>
        <p:nvSpPr>
          <p:cNvPr id="3" name="Content Placeholder 2">
            <a:extLst>
              <a:ext uri="{FF2B5EF4-FFF2-40B4-BE49-F238E27FC236}">
                <a16:creationId xmlns:a16="http://schemas.microsoft.com/office/drawing/2014/main" id="{51A26D67-47EE-41F8-9738-97CF75DC6DA1}"/>
              </a:ext>
            </a:extLst>
          </p:cNvPr>
          <p:cNvSpPr>
            <a:spLocks noGrp="1"/>
          </p:cNvSpPr>
          <p:nvPr>
            <p:ph idx="1"/>
          </p:nvPr>
        </p:nvSpPr>
        <p:spPr/>
        <p:txBody>
          <a:bodyPr>
            <a:normAutofit lnSpcReduction="10000"/>
          </a:bodyPr>
          <a:lstStyle/>
          <a:p>
            <a:r>
              <a:rPr lang="en-US" dirty="0">
                <a:latin typeface="Open Sans Light" panose="020B0306030504020204" pitchFamily="34" charset="0"/>
                <a:ea typeface="Open Sans Light" panose="020B0306030504020204" pitchFamily="34" charset="0"/>
                <a:cs typeface="Open Sans Light" panose="020B0306030504020204" pitchFamily="34" charset="0"/>
              </a:rPr>
              <a:t>Next KESA Newsletter scheduled for January 2022 - </a:t>
            </a:r>
            <a:r>
              <a:rPr lang="en-US" dirty="0">
                <a:latin typeface="Open Sans Light" panose="020B0306030504020204" pitchFamily="34" charset="0"/>
                <a:ea typeface="Open Sans Light" panose="020B0306030504020204" pitchFamily="34" charset="0"/>
                <a:cs typeface="Open Sans Light" panose="020B0306030504020204" pitchFamily="34" charset="0"/>
                <a:hlinkClick r:id="rId3"/>
              </a:rPr>
              <a:t>https://www.ksde.org/Agency/Division-of-Learning-Services/Teacher-Licensure-and-Accreditation/KESA/KESA-Newsletters</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dirty="0">
                <a:latin typeface="Open Sans Light" panose="020B0306030504020204" pitchFamily="34" charset="0"/>
                <a:ea typeface="Open Sans Light" panose="020B0306030504020204" pitchFamily="34" charset="0"/>
                <a:cs typeface="Open Sans Light" panose="020B0306030504020204" pitchFamily="34" charset="0"/>
              </a:rPr>
              <a:t>Foundational Structure Rubrics - </a:t>
            </a:r>
            <a:r>
              <a:rPr lang="en-US" dirty="0">
                <a:latin typeface="Open Sans Light" panose="020B0306030504020204" pitchFamily="34" charset="0"/>
                <a:ea typeface="Open Sans Light" panose="020B0306030504020204" pitchFamily="34" charset="0"/>
                <a:cs typeface="Open Sans Light" panose="020B0306030504020204" pitchFamily="34" charset="0"/>
                <a:hlinkClick r:id="rId4"/>
              </a:rPr>
              <a:t>https://www.ksde.org/Agency/Division-of-Learning-Services/Teacher-Licensure-and-Accreditation/KESA/Resources/Foundational-Structures</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dirty="0">
                <a:latin typeface="Open Sans Light" panose="020B0306030504020204" pitchFamily="34" charset="0"/>
                <a:ea typeface="Open Sans Light" panose="020B0306030504020204" pitchFamily="34" charset="0"/>
                <a:cs typeface="Open Sans Light" panose="020B0306030504020204" pitchFamily="34" charset="0"/>
              </a:rPr>
              <a:t>OVT Online Training - </a:t>
            </a:r>
            <a:r>
              <a:rPr lang="en-US" dirty="0">
                <a:latin typeface="Open Sans Light" panose="020B0306030504020204" pitchFamily="34" charset="0"/>
                <a:ea typeface="Open Sans Light" panose="020B0306030504020204" pitchFamily="34" charset="0"/>
                <a:cs typeface="Open Sans Light" panose="020B0306030504020204" pitchFamily="34" charset="0"/>
                <a:hlinkClick r:id="rId5"/>
              </a:rPr>
              <a:t>https://learning.ksde.org/course/index.php?categoryid=40</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dirty="0">
                <a:latin typeface="Open Sans Light" panose="020B0306030504020204" pitchFamily="34" charset="0"/>
                <a:ea typeface="Open Sans Light" panose="020B0306030504020204" pitchFamily="34" charset="0"/>
                <a:cs typeface="Open Sans Light" panose="020B0306030504020204" pitchFamily="34" charset="0"/>
              </a:rPr>
              <a:t>Guidance Document</a:t>
            </a:r>
          </a:p>
          <a:p>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66180564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4024</TotalTime>
  <Words>1446</Words>
  <Application>Microsoft Office PowerPoint</Application>
  <PresentationFormat>Widescreen</PresentationFormat>
  <Paragraphs>191</Paragraphs>
  <Slides>23</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Arial Black</vt:lpstr>
      <vt:lpstr>Arial Narrow</vt:lpstr>
      <vt:lpstr>Calibri</vt:lpstr>
      <vt:lpstr>Calibri Light</vt:lpstr>
      <vt:lpstr>Open Sans</vt:lpstr>
      <vt:lpstr>Open Sans Light</vt:lpstr>
      <vt:lpstr>Open Sans Semibold</vt:lpstr>
      <vt:lpstr>1_Office Theme</vt:lpstr>
      <vt:lpstr>PowerPoint Presentation</vt:lpstr>
      <vt:lpstr>Kansas Education System Accreditation (KESA) Update – December 14, 2021 </vt:lpstr>
      <vt:lpstr>Today’s Purpose</vt:lpstr>
      <vt:lpstr>KESA Application</vt:lpstr>
      <vt:lpstr>KESA Application:  Things to know</vt:lpstr>
      <vt:lpstr>PowerPoint Presentation</vt:lpstr>
      <vt:lpstr>PowerPoint Presentation</vt:lpstr>
      <vt:lpstr>KESA Application:  Things to know</vt:lpstr>
      <vt:lpstr>General Updates and Reminders</vt:lpstr>
      <vt:lpstr>General Updates and Reminders</vt:lpstr>
      <vt:lpstr>Regional Training and Support Model </vt:lpstr>
      <vt:lpstr>PowerPoint Presentation</vt:lpstr>
      <vt:lpstr>PowerPoint Presentation</vt:lpstr>
      <vt:lpstr>PowerPoint Presentation</vt:lpstr>
      <vt:lpstr>Regional Support Model Concept Feedback (Menti Code:  63 75 34 2)</vt:lpstr>
      <vt:lpstr>Accreditation Definitions</vt:lpstr>
      <vt:lpstr>Accreditation Definitions</vt:lpstr>
      <vt:lpstr>Accreditation Definitions</vt:lpstr>
      <vt:lpstr>Feedback on First KESA Cycle  (Menti Code:  1887 2575)  </vt:lpstr>
      <vt:lpstr>Questions?       </vt:lpstr>
      <vt:lpstr> 2021-2022 Monthly KESA Updates </vt:lpstr>
      <vt:lpstr>Thank You!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Jeannette Nobo</dc:creator>
  <cp:lastModifiedBy>Jeannette Nobo</cp:lastModifiedBy>
  <cp:revision>37</cp:revision>
  <dcterms:created xsi:type="dcterms:W3CDTF">2021-10-14T22:02:20Z</dcterms:created>
  <dcterms:modified xsi:type="dcterms:W3CDTF">2021-12-14T16:15:26Z</dcterms:modified>
</cp:coreProperties>
</file>